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ebp" ContentType="image/webp"/>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32"/>
  </p:notesMasterIdLst>
  <p:handoutMasterIdLst>
    <p:handoutMasterId r:id="rId33"/>
  </p:handoutMasterIdLst>
  <p:sldIdLst>
    <p:sldId id="256" r:id="rId2"/>
    <p:sldId id="258" r:id="rId3"/>
    <p:sldId id="259" r:id="rId4"/>
    <p:sldId id="260" r:id="rId5"/>
    <p:sldId id="261" r:id="rId6"/>
    <p:sldId id="262" r:id="rId7"/>
    <p:sldId id="263" r:id="rId8"/>
    <p:sldId id="264" r:id="rId9"/>
    <p:sldId id="265"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9" r:id="rId27"/>
    <p:sldId id="284" r:id="rId28"/>
    <p:sldId id="285" r:id="rId29"/>
    <p:sldId id="286" r:id="rId30"/>
    <p:sldId id="287" r:id="rId31"/>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Hicks" initials="JH" lastIdx="1" clrIdx="0">
    <p:extLst>
      <p:ext uri="{19B8F6BF-5375-455C-9EA6-DF929625EA0E}">
        <p15:presenceInfo xmlns:p15="http://schemas.microsoft.com/office/powerpoint/2012/main" userId="56833764bea35bc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658B08A-D846-A7EB-E978-FDEE5CD308CD}"/>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05221F67-685F-D987-E670-766744BD6213}"/>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7/10/2022 am</a:t>
            </a:r>
          </a:p>
        </p:txBody>
      </p:sp>
      <p:sp>
        <p:nvSpPr>
          <p:cNvPr id="4" name="Footer Placeholder 3">
            <a:extLst>
              <a:ext uri="{FF2B5EF4-FFF2-40B4-BE49-F238E27FC236}">
                <a16:creationId xmlns:a16="http://schemas.microsoft.com/office/drawing/2014/main" id="{F35CD8F3-490D-0E54-45BC-1487A2E66E71}"/>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James Hicks</a:t>
            </a:r>
          </a:p>
        </p:txBody>
      </p:sp>
      <p:sp>
        <p:nvSpPr>
          <p:cNvPr id="5" name="Slide Number Placeholder 4">
            <a:extLst>
              <a:ext uri="{FF2B5EF4-FFF2-40B4-BE49-F238E27FC236}">
                <a16:creationId xmlns:a16="http://schemas.microsoft.com/office/drawing/2014/main" id="{66A67EBB-EDEA-96CD-46B7-4BD5EAB69115}"/>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D871A5B0-16D7-47E3-9CE6-1FB454D71F75}"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1165469"/>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7/10/2022 am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James Hicks</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217710A3-959A-4675-9871-17A2D77517E9}" type="slidenum">
              <a:rPr lang="en-US" smtClean="0"/>
              <a:t>‹#›</a:t>
            </a:fld>
            <a:endParaRPr lang="en-US"/>
          </a:p>
        </p:txBody>
      </p:sp>
    </p:spTree>
    <p:extLst>
      <p:ext uri="{BB962C8B-B14F-4D97-AF65-F5344CB8AC3E}">
        <p14:creationId xmlns:p14="http://schemas.microsoft.com/office/powerpoint/2010/main" val="2018032463"/>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28020" y="1769541"/>
            <a:ext cx="7080026" cy="1828801"/>
          </a:xfrm>
        </p:spPr>
        <p:txBody>
          <a:bodyPr anchor="b">
            <a:normAutofit/>
          </a:bodyPr>
          <a:lstStyle>
            <a:lvl1pPr algn="ctr">
              <a:defRPr sz="5400"/>
            </a:lvl1pPr>
          </a:lstStyle>
          <a:p>
            <a:r>
              <a:rPr lang="en-US"/>
              <a:t>Click to edit Master title style</a:t>
            </a:r>
            <a:endParaRPr lang="en-US" dirty="0"/>
          </a:p>
        </p:txBody>
      </p:sp>
      <p:sp>
        <p:nvSpPr>
          <p:cNvPr id="3" name="Subtitle 2"/>
          <p:cNvSpPr>
            <a:spLocks noGrp="1"/>
          </p:cNvSpPr>
          <p:nvPr>
            <p:ph type="subTitle" idx="1"/>
          </p:nvPr>
        </p:nvSpPr>
        <p:spPr>
          <a:xfrm>
            <a:off x="1028020" y="3598339"/>
            <a:ext cx="7080026"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C8FA1F-7A76-4797-85A0-DBC632F93B2B}" type="datetimeFigureOut">
              <a:rPr lang="en-US" smtClean="0"/>
              <a:t>7/10/2022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27C569-A168-47AD-B3E3-1A44DCA84FFE}" type="slidenum">
              <a:rPr lang="en-US" smtClean="0"/>
              <a:t>‹#›</a:t>
            </a:fld>
            <a:endParaRPr lang="en-US"/>
          </a:p>
        </p:txBody>
      </p:sp>
    </p:spTree>
    <p:extLst>
      <p:ext uri="{BB962C8B-B14F-4D97-AF65-F5344CB8AC3E}">
        <p14:creationId xmlns:p14="http://schemas.microsoft.com/office/powerpoint/2010/main" val="2473044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Slate-V2-S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3995" y="540085"/>
            <a:ext cx="7656010" cy="3834374"/>
          </a:xfrm>
          <a:prstGeom prst="rect">
            <a:avLst/>
          </a:prstGeom>
        </p:spPr>
      </p:pic>
      <p:sp>
        <p:nvSpPr>
          <p:cNvPr id="2" name="Title 1"/>
          <p:cNvSpPr>
            <a:spLocks noGrp="1"/>
          </p:cNvSpPr>
          <p:nvPr>
            <p:ph type="title"/>
          </p:nvPr>
        </p:nvSpPr>
        <p:spPr>
          <a:xfrm>
            <a:off x="685354" y="4565255"/>
            <a:ext cx="7766495" cy="543472"/>
          </a:xfrm>
        </p:spPr>
        <p:txBody>
          <a:bodyPr anchor="b">
            <a:normAutofit/>
          </a:bodyPr>
          <a:lstStyle>
            <a:lvl1pPr algn="ct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26217" y="695010"/>
            <a:ext cx="7285600"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5108728"/>
            <a:ext cx="776532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C8FA1F-7A76-4797-85A0-DBC632F93B2B}" type="datetimeFigureOut">
              <a:rPr lang="en-US" smtClean="0"/>
              <a:t>7/10/2022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27C569-A168-47AD-B3E3-1A44DCA84FFE}" type="slidenum">
              <a:rPr lang="en-US" smtClean="0"/>
              <a:t>‹#›</a:t>
            </a:fld>
            <a:endParaRPr lang="en-US"/>
          </a:p>
        </p:txBody>
      </p:sp>
    </p:spTree>
    <p:extLst>
      <p:ext uri="{BB962C8B-B14F-4D97-AF65-F5344CB8AC3E}">
        <p14:creationId xmlns:p14="http://schemas.microsoft.com/office/powerpoint/2010/main" val="968488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6" y="608437"/>
            <a:ext cx="7765322"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46" y="4295180"/>
            <a:ext cx="7765322"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C8FA1F-7A76-4797-85A0-DBC632F93B2B}" type="datetimeFigureOut">
              <a:rPr lang="en-US" smtClean="0"/>
              <a:t>7/10/2022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27C569-A168-47AD-B3E3-1A44DCA84FFE}" type="slidenum">
              <a:rPr lang="en-US" smtClean="0"/>
              <a:t>‹#›</a:t>
            </a:fld>
            <a:endParaRPr lang="en-US"/>
          </a:p>
        </p:txBody>
      </p:sp>
    </p:spTree>
    <p:extLst>
      <p:ext uri="{BB962C8B-B14F-4D97-AF65-F5344CB8AC3E}">
        <p14:creationId xmlns:p14="http://schemas.microsoft.com/office/powerpoint/2010/main" val="36775920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3"/>
            <a:ext cx="6564224"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346" y="4304353"/>
            <a:ext cx="7765322"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C8FA1F-7A76-4797-85A0-DBC632F93B2B}" type="datetimeFigureOut">
              <a:rPr lang="en-US" smtClean="0"/>
              <a:t>7/10/2022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27C569-A168-47AD-B3E3-1A44DCA84FFE}" type="slidenum">
              <a:rPr lang="en-US" smtClean="0"/>
              <a:t>‹#›</a:t>
            </a:fld>
            <a:endParaRPr lang="en-US"/>
          </a:p>
        </p:txBody>
      </p:sp>
      <p:sp>
        <p:nvSpPr>
          <p:cNvPr id="11" name="TextBox 10"/>
          <p:cNvSpPr txBox="1"/>
          <p:nvPr/>
        </p:nvSpPr>
        <p:spPr>
          <a:xfrm>
            <a:off x="627459" y="873912"/>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7828359" y="2933245"/>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0722884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346" y="2126943"/>
            <a:ext cx="7765322"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9" y="4650556"/>
            <a:ext cx="776414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C8FA1F-7A76-4797-85A0-DBC632F93B2B}" type="datetimeFigureOut">
              <a:rPr lang="en-US" smtClean="0"/>
              <a:t>7/10/2022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27C569-A168-47AD-B3E3-1A44DCA84FFE}" type="slidenum">
              <a:rPr lang="en-US" smtClean="0"/>
              <a:t>‹#›</a:t>
            </a:fld>
            <a:endParaRPr lang="en-US"/>
          </a:p>
        </p:txBody>
      </p:sp>
    </p:spTree>
    <p:extLst>
      <p:ext uri="{BB962C8B-B14F-4D97-AF65-F5344CB8AC3E}">
        <p14:creationId xmlns:p14="http://schemas.microsoft.com/office/powerpoint/2010/main" val="2440749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85346" y="609600"/>
            <a:ext cx="7765322" cy="970450"/>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46" y="1885950"/>
            <a:ext cx="2475738"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346" y="2571750"/>
            <a:ext cx="2475738"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35033" y="1885950"/>
            <a:ext cx="2475738"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31076" y="2571750"/>
            <a:ext cx="2475738"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974929" y="1885950"/>
            <a:ext cx="2475738"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974929" y="2571750"/>
            <a:ext cx="2475738"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97C8FA1F-7A76-4797-85A0-DBC632F93B2B}" type="datetimeFigureOut">
              <a:rPr lang="en-US" smtClean="0"/>
              <a:t>7/10/2022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27C569-A168-47AD-B3E3-1A44DCA84FFE}" type="slidenum">
              <a:rPr lang="en-US" smtClean="0"/>
              <a:t>‹#›</a:t>
            </a:fld>
            <a:endParaRPr lang="en-US"/>
          </a:p>
        </p:txBody>
      </p:sp>
    </p:spTree>
    <p:extLst>
      <p:ext uri="{BB962C8B-B14F-4D97-AF65-F5344CB8AC3E}">
        <p14:creationId xmlns:p14="http://schemas.microsoft.com/office/powerpoint/2010/main" val="5159337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6" name="Picture 5"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9239" y="1826045"/>
            <a:ext cx="2529046" cy="1833558"/>
          </a:xfrm>
          <a:prstGeom prst="rect">
            <a:avLst/>
          </a:prstGeom>
        </p:spPr>
      </p:pic>
      <p:pic>
        <p:nvPicPr>
          <p:cNvPr id="28" name="Picture 27"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93813" y="1826045"/>
            <a:ext cx="2529046" cy="1833558"/>
          </a:xfrm>
          <a:prstGeom prst="rect">
            <a:avLst/>
          </a:prstGeom>
        </p:spPr>
      </p:pic>
      <p:pic>
        <p:nvPicPr>
          <p:cNvPr id="29" name="Picture 28"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21715" y="1826045"/>
            <a:ext cx="2529046" cy="1833558"/>
          </a:xfrm>
          <a:prstGeom prst="rect">
            <a:avLst/>
          </a:prstGeom>
        </p:spPr>
      </p:pic>
      <p:sp>
        <p:nvSpPr>
          <p:cNvPr id="30" name="Title 1"/>
          <p:cNvSpPr>
            <a:spLocks noGrp="1"/>
          </p:cNvSpPr>
          <p:nvPr>
            <p:ph type="title"/>
          </p:nvPr>
        </p:nvSpPr>
        <p:spPr>
          <a:xfrm>
            <a:off x="685346" y="609600"/>
            <a:ext cx="7765322" cy="97045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46" y="3904106"/>
            <a:ext cx="2475738"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763577" y="1938918"/>
            <a:ext cx="2319276"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5346" y="4480369"/>
            <a:ext cx="2475738"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332091" y="3904106"/>
            <a:ext cx="2475738"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409307" y="1939094"/>
            <a:ext cx="2319276"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331075" y="4480368"/>
            <a:ext cx="2476753"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975023" y="3904106"/>
            <a:ext cx="2475738"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6056774" y="1934432"/>
            <a:ext cx="2319276"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74929" y="4480366"/>
            <a:ext cx="2475738"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97C8FA1F-7A76-4797-85A0-DBC632F93B2B}" type="datetimeFigureOut">
              <a:rPr lang="en-US" smtClean="0"/>
              <a:t>7/10/2022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27C569-A168-47AD-B3E3-1A44DCA84FFE}" type="slidenum">
              <a:rPr lang="en-US" smtClean="0"/>
              <a:t>‹#›</a:t>
            </a:fld>
            <a:endParaRPr lang="en-US"/>
          </a:p>
        </p:txBody>
      </p:sp>
    </p:spTree>
    <p:extLst>
      <p:ext uri="{BB962C8B-B14F-4D97-AF65-F5344CB8AC3E}">
        <p14:creationId xmlns:p14="http://schemas.microsoft.com/office/powerpoint/2010/main" val="5543831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C8FA1F-7A76-4797-85A0-DBC632F93B2B}" type="datetimeFigureOut">
              <a:rPr lang="en-US" smtClean="0"/>
              <a:t>7/10/2022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27C569-A168-47AD-B3E3-1A44DCA84FFE}" type="slidenum">
              <a:rPr lang="en-US" smtClean="0"/>
              <a:t>‹#›</a:t>
            </a:fld>
            <a:endParaRPr lang="en-US"/>
          </a:p>
        </p:txBody>
      </p:sp>
    </p:spTree>
    <p:extLst>
      <p:ext uri="{BB962C8B-B14F-4D97-AF65-F5344CB8AC3E}">
        <p14:creationId xmlns:p14="http://schemas.microsoft.com/office/powerpoint/2010/main" val="28952356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7302" y="609600"/>
            <a:ext cx="1713365"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85347" y="609600"/>
            <a:ext cx="5937654" cy="5181601"/>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C8FA1F-7A76-4797-85A0-DBC632F93B2B}" type="datetimeFigureOut">
              <a:rPr lang="en-US" smtClean="0"/>
              <a:t>7/10/2022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27C569-A168-47AD-B3E3-1A44DCA84FFE}" type="slidenum">
              <a:rPr lang="en-US" smtClean="0"/>
              <a:t>‹#›</a:t>
            </a:fld>
            <a:endParaRPr lang="en-US"/>
          </a:p>
        </p:txBody>
      </p:sp>
    </p:spTree>
    <p:extLst>
      <p:ext uri="{BB962C8B-B14F-4D97-AF65-F5344CB8AC3E}">
        <p14:creationId xmlns:p14="http://schemas.microsoft.com/office/powerpoint/2010/main" val="4008920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C8FA1F-7A76-4797-85A0-DBC632F93B2B}" type="datetimeFigureOut">
              <a:rPr lang="en-US" smtClean="0"/>
              <a:t>7/10/2022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27C569-A168-47AD-B3E3-1A44DCA84FFE}" type="slidenum">
              <a:rPr lang="en-US" smtClean="0"/>
              <a:t>‹#›</a:t>
            </a:fld>
            <a:endParaRPr lang="en-US"/>
          </a:p>
        </p:txBody>
      </p:sp>
    </p:spTree>
    <p:extLst>
      <p:ext uri="{BB962C8B-B14F-4D97-AF65-F5344CB8AC3E}">
        <p14:creationId xmlns:p14="http://schemas.microsoft.com/office/powerpoint/2010/main" val="3264603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71551" y="1761068"/>
            <a:ext cx="7192913" cy="1828813"/>
          </a:xfrm>
        </p:spPr>
        <p:txBody>
          <a:bodyPr anchor="b"/>
          <a:lstStyle>
            <a:lvl1pPr algn="ct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971551" y="3589879"/>
            <a:ext cx="7192913"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C8FA1F-7A76-4797-85A0-DBC632F93B2B}" type="datetimeFigureOut">
              <a:rPr lang="en-US" smtClean="0"/>
              <a:t>7/10/2022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27C569-A168-47AD-B3E3-1A44DCA84FFE}" type="slidenum">
              <a:rPr lang="en-US" smtClean="0"/>
              <a:t>‹#›</a:t>
            </a:fld>
            <a:endParaRPr lang="en-US"/>
          </a:p>
        </p:txBody>
      </p:sp>
    </p:spTree>
    <p:extLst>
      <p:ext uri="{BB962C8B-B14F-4D97-AF65-F5344CB8AC3E}">
        <p14:creationId xmlns:p14="http://schemas.microsoft.com/office/powerpoint/2010/main" val="2064563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347" y="1732449"/>
            <a:ext cx="3795373" cy="405875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52169" y="1732450"/>
            <a:ext cx="3798499" cy="4058751"/>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C8FA1F-7A76-4797-85A0-DBC632F93B2B}" type="datetimeFigureOut">
              <a:rPr lang="en-US" smtClean="0"/>
              <a:t>7/10/2022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27C569-A168-47AD-B3E3-1A44DCA84FFE}" type="slidenum">
              <a:rPr lang="en-US" smtClean="0"/>
              <a:t>‹#›</a:t>
            </a:fld>
            <a:endParaRPr lang="en-US"/>
          </a:p>
        </p:txBody>
      </p:sp>
    </p:spTree>
    <p:extLst>
      <p:ext uri="{BB962C8B-B14F-4D97-AF65-F5344CB8AC3E}">
        <p14:creationId xmlns:p14="http://schemas.microsoft.com/office/powerpoint/2010/main" val="2224378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Slate-V2-S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345" y="1770323"/>
            <a:ext cx="3787423" cy="4112953"/>
          </a:xfrm>
          <a:prstGeom prst="rect">
            <a:avLst/>
          </a:prstGeom>
        </p:spPr>
      </p:pic>
      <p:pic>
        <p:nvPicPr>
          <p:cNvPr id="14" name="Picture 13" descr="Slate-V2-S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3245" y="1770323"/>
            <a:ext cx="3787423" cy="4112953"/>
          </a:xfrm>
          <a:prstGeom prst="rect">
            <a:avLst/>
          </a:prstGeom>
        </p:spPr>
      </p:pic>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54404" y="1835254"/>
            <a:ext cx="3657258"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54404" y="2380138"/>
            <a:ext cx="3657258"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21225" y="1835255"/>
            <a:ext cx="3671498"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21225" y="2380138"/>
            <a:ext cx="3671498"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C8FA1F-7A76-4797-85A0-DBC632F93B2B}" type="datetimeFigureOut">
              <a:rPr lang="en-US" smtClean="0"/>
              <a:t>7/10/2022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27C569-A168-47AD-B3E3-1A44DCA84FFE}" type="slidenum">
              <a:rPr lang="en-US" smtClean="0"/>
              <a:t>‹#›</a:t>
            </a:fld>
            <a:endParaRPr lang="en-US"/>
          </a:p>
        </p:txBody>
      </p:sp>
    </p:spTree>
    <p:extLst>
      <p:ext uri="{BB962C8B-B14F-4D97-AF65-F5344CB8AC3E}">
        <p14:creationId xmlns:p14="http://schemas.microsoft.com/office/powerpoint/2010/main" val="1617456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C8FA1F-7A76-4797-85A0-DBC632F93B2B}" type="datetimeFigureOut">
              <a:rPr lang="en-US" smtClean="0"/>
              <a:t>7/10/2022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27C569-A168-47AD-B3E3-1A44DCA84FFE}" type="slidenum">
              <a:rPr lang="en-US" smtClean="0"/>
              <a:t>‹#›</a:t>
            </a:fld>
            <a:endParaRPr lang="en-US"/>
          </a:p>
        </p:txBody>
      </p:sp>
    </p:spTree>
    <p:extLst>
      <p:ext uri="{BB962C8B-B14F-4D97-AF65-F5344CB8AC3E}">
        <p14:creationId xmlns:p14="http://schemas.microsoft.com/office/powerpoint/2010/main" val="293662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C8FA1F-7A76-4797-85A0-DBC632F93B2B}" type="datetimeFigureOut">
              <a:rPr lang="en-US" smtClean="0"/>
              <a:t>7/10/2022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27C569-A168-47AD-B3E3-1A44DCA84FFE}" type="slidenum">
              <a:rPr lang="en-US" smtClean="0"/>
              <a:t>‹#›</a:t>
            </a:fld>
            <a:endParaRPr lang="en-US"/>
          </a:p>
        </p:txBody>
      </p:sp>
    </p:spTree>
    <p:extLst>
      <p:ext uri="{BB962C8B-B14F-4D97-AF65-F5344CB8AC3E}">
        <p14:creationId xmlns:p14="http://schemas.microsoft.com/office/powerpoint/2010/main" val="2745628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0"/>
            <a:ext cx="2780167" cy="1821918"/>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641725" y="609600"/>
            <a:ext cx="4808943" cy="51816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347" y="2431518"/>
            <a:ext cx="2780167"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C8FA1F-7A76-4797-85A0-DBC632F93B2B}" type="datetimeFigureOut">
              <a:rPr lang="en-US" smtClean="0"/>
              <a:t>7/10/2022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27C569-A168-47AD-B3E3-1A44DCA84FFE}" type="slidenum">
              <a:rPr lang="en-US" smtClean="0"/>
              <a:t>‹#›</a:t>
            </a:fld>
            <a:endParaRPr lang="en-US"/>
          </a:p>
        </p:txBody>
      </p:sp>
    </p:spTree>
    <p:extLst>
      <p:ext uri="{BB962C8B-B14F-4D97-AF65-F5344CB8AC3E}">
        <p14:creationId xmlns:p14="http://schemas.microsoft.com/office/powerpoint/2010/main" val="1108338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2" name="Picture 11" descr="Slate-V2-S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44987" y="609923"/>
            <a:ext cx="3428146" cy="5205472"/>
          </a:xfrm>
          <a:prstGeom prst="rect">
            <a:avLst/>
          </a:prstGeom>
        </p:spPr>
      </p:pic>
      <p:sp>
        <p:nvSpPr>
          <p:cNvPr id="2" name="Title 1"/>
          <p:cNvSpPr>
            <a:spLocks noGrp="1"/>
          </p:cNvSpPr>
          <p:nvPr>
            <p:ph type="title"/>
          </p:nvPr>
        </p:nvSpPr>
        <p:spPr>
          <a:xfrm>
            <a:off x="685347" y="609923"/>
            <a:ext cx="3924676" cy="1829338"/>
          </a:xfrm>
        </p:spPr>
        <p:txBody>
          <a:bodyPr anchor="b">
            <a:noAutofit/>
          </a:bodyPr>
          <a:lstStyle>
            <a:lvl1pPr algn="ct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976728" y="743989"/>
            <a:ext cx="3165375"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347" y="2439261"/>
            <a:ext cx="3924676"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C8FA1F-7A76-4797-85A0-DBC632F93B2B}" type="datetimeFigureOut">
              <a:rPr lang="en-US" smtClean="0"/>
              <a:t>7/10/2022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27C569-A168-47AD-B3E3-1A44DCA84FFE}" type="slidenum">
              <a:rPr lang="en-US" smtClean="0"/>
              <a:t>‹#›</a:t>
            </a:fld>
            <a:endParaRPr lang="en-US"/>
          </a:p>
        </p:txBody>
      </p:sp>
    </p:spTree>
    <p:extLst>
      <p:ext uri="{BB962C8B-B14F-4D97-AF65-F5344CB8AC3E}">
        <p14:creationId xmlns:p14="http://schemas.microsoft.com/office/powerpoint/2010/main" val="3510528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6" y="609600"/>
            <a:ext cx="776532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46" y="1732450"/>
            <a:ext cx="776532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97C8FA1F-7A76-4797-85A0-DBC632F93B2B}" type="datetimeFigureOut">
              <a:rPr lang="en-US" smtClean="0"/>
              <a:t>7/10/2022</a:t>
            </a:fld>
            <a:endParaRPr lang="en-US"/>
          </a:p>
        </p:txBody>
      </p:sp>
      <p:sp>
        <p:nvSpPr>
          <p:cNvPr id="5" name="Footer Placeholder 4"/>
          <p:cNvSpPr>
            <a:spLocks noGrp="1"/>
          </p:cNvSpPr>
          <p:nvPr>
            <p:ph type="ftr" sz="quarter" idx="3"/>
          </p:nvPr>
        </p:nvSpPr>
        <p:spPr>
          <a:xfrm>
            <a:off x="685347" y="5883276"/>
            <a:ext cx="5004649"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US"/>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CE27C569-A168-47AD-B3E3-1A44DCA84FFE}" type="slidenum">
              <a:rPr lang="en-US" smtClean="0"/>
              <a:t>‹#›</a:t>
            </a:fld>
            <a:endParaRPr lang="en-US"/>
          </a:p>
        </p:txBody>
      </p:sp>
    </p:spTree>
    <p:extLst>
      <p:ext uri="{BB962C8B-B14F-4D97-AF65-F5344CB8AC3E}">
        <p14:creationId xmlns:p14="http://schemas.microsoft.com/office/powerpoint/2010/main" val="1102880596"/>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web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7AA4C-774E-F8FF-FBAA-180DB5F253B0}"/>
              </a:ext>
            </a:extLst>
          </p:cNvPr>
          <p:cNvSpPr>
            <a:spLocks noGrp="1"/>
          </p:cNvSpPr>
          <p:nvPr>
            <p:ph type="ctrTitle"/>
          </p:nvPr>
        </p:nvSpPr>
        <p:spPr>
          <a:xfrm>
            <a:off x="1028020" y="931665"/>
            <a:ext cx="7080026" cy="923330"/>
          </a:xfrm>
        </p:spPr>
        <p:txBody>
          <a:bodyPr>
            <a:spAutoFit/>
          </a:bodyPr>
          <a:lstStyle/>
          <a:p>
            <a:r>
              <a:rPr lang="en-US" dirty="0">
                <a:solidFill>
                  <a:schemeClr val="tx1"/>
                </a:solidFill>
              </a:rPr>
              <a:t>The Finger of God</a:t>
            </a:r>
          </a:p>
        </p:txBody>
      </p:sp>
      <p:sp>
        <p:nvSpPr>
          <p:cNvPr id="3" name="Subtitle 2">
            <a:extLst>
              <a:ext uri="{FF2B5EF4-FFF2-40B4-BE49-F238E27FC236}">
                <a16:creationId xmlns:a16="http://schemas.microsoft.com/office/drawing/2014/main" id="{D38F3306-E205-00EE-080E-6D8B678F8C1F}"/>
              </a:ext>
            </a:extLst>
          </p:cNvPr>
          <p:cNvSpPr>
            <a:spLocks noGrp="1"/>
          </p:cNvSpPr>
          <p:nvPr>
            <p:ph type="subTitle" idx="1"/>
          </p:nvPr>
        </p:nvSpPr>
        <p:spPr/>
        <p:txBody>
          <a:bodyPr/>
          <a:lstStyle/>
          <a:p>
            <a:r>
              <a:rPr lang="en-US" dirty="0"/>
              <a:t>Exodus 8:13-19</a:t>
            </a:r>
          </a:p>
        </p:txBody>
      </p:sp>
      <p:pic>
        <p:nvPicPr>
          <p:cNvPr id="4" name="Content Placeholder 4">
            <a:extLst>
              <a:ext uri="{FF2B5EF4-FFF2-40B4-BE49-F238E27FC236}">
                <a16:creationId xmlns:a16="http://schemas.microsoft.com/office/drawing/2014/main" id="{569064F1-DE57-C1E2-350D-9C99F3F209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8536" y="1973463"/>
            <a:ext cx="3778994" cy="2911074"/>
          </a:xfrm>
          <a:prstGeom prst="rect">
            <a:avLst/>
          </a:prstGeom>
          <a:effectLst>
            <a:outerShdw blurRad="25400" dir="17880000">
              <a:srgbClr val="000000">
                <a:alpha val="46000"/>
              </a:srgbClr>
            </a:outerShdw>
          </a:effectLst>
        </p:spPr>
      </p:pic>
    </p:spTree>
    <p:extLst>
      <p:ext uri="{BB962C8B-B14F-4D97-AF65-F5344CB8AC3E}">
        <p14:creationId xmlns:p14="http://schemas.microsoft.com/office/powerpoint/2010/main" val="1955414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C9BB9-2F39-1CE8-3336-DF33D153A7B7}"/>
              </a:ext>
            </a:extLst>
          </p:cNvPr>
          <p:cNvSpPr>
            <a:spLocks noGrp="1"/>
          </p:cNvSpPr>
          <p:nvPr>
            <p:ph type="title"/>
          </p:nvPr>
        </p:nvSpPr>
        <p:spPr>
          <a:xfrm>
            <a:off x="685346" y="740882"/>
            <a:ext cx="7765322" cy="707886"/>
          </a:xfrm>
        </p:spPr>
        <p:txBody>
          <a:bodyPr>
            <a:spAutoFit/>
          </a:bodyPr>
          <a:lstStyle/>
          <a:p>
            <a:r>
              <a:rPr lang="en-US" dirty="0">
                <a:solidFill>
                  <a:schemeClr val="tx1"/>
                </a:solidFill>
              </a:rPr>
              <a:t>The Finger of God</a:t>
            </a:r>
          </a:p>
        </p:txBody>
      </p:sp>
      <p:sp>
        <p:nvSpPr>
          <p:cNvPr id="3" name="Content Placeholder 2">
            <a:extLst>
              <a:ext uri="{FF2B5EF4-FFF2-40B4-BE49-F238E27FC236}">
                <a16:creationId xmlns:a16="http://schemas.microsoft.com/office/drawing/2014/main" id="{7BD167E4-32BA-1EE0-B4A9-A1FC1FCF8120}"/>
              </a:ext>
            </a:extLst>
          </p:cNvPr>
          <p:cNvSpPr>
            <a:spLocks noGrp="1"/>
          </p:cNvSpPr>
          <p:nvPr>
            <p:ph idx="1"/>
          </p:nvPr>
        </p:nvSpPr>
        <p:spPr>
          <a:xfrm>
            <a:off x="685346" y="1732450"/>
            <a:ext cx="7765322" cy="2736134"/>
          </a:xfrm>
          <a:effectLst/>
        </p:spPr>
        <p:txBody>
          <a:bodyPr>
            <a:spAutoFit/>
          </a:bodyPr>
          <a:lstStyle/>
          <a:p>
            <a:pPr marL="27675" indent="0">
              <a:buNone/>
            </a:pPr>
            <a:r>
              <a:rPr lang="en-US" sz="2800" b="1" dirty="0">
                <a:solidFill>
                  <a:srgbClr val="FFFF00"/>
                </a:solidFill>
              </a:rPr>
              <a:t>Conclusions</a:t>
            </a:r>
          </a:p>
          <a:p>
            <a:r>
              <a:rPr lang="en-US" sz="2800" dirty="0">
                <a:solidFill>
                  <a:schemeClr val="tx1"/>
                </a:solidFill>
              </a:rPr>
              <a:t>God’s finger exercised power</a:t>
            </a:r>
          </a:p>
          <a:p>
            <a:r>
              <a:rPr lang="en-US" sz="2800" dirty="0">
                <a:solidFill>
                  <a:schemeClr val="tx1"/>
                </a:solidFill>
              </a:rPr>
              <a:t>That power was </a:t>
            </a:r>
            <a:r>
              <a:rPr lang="en-US" sz="2800" b="1" u="sng" dirty="0">
                <a:solidFill>
                  <a:srgbClr val="FFFF00"/>
                </a:solidFill>
              </a:rPr>
              <a:t>undeniable</a:t>
            </a:r>
            <a:r>
              <a:rPr lang="en-US" sz="2800" dirty="0">
                <a:solidFill>
                  <a:schemeClr val="tx1"/>
                </a:solidFill>
              </a:rPr>
              <a:t> – God is at work</a:t>
            </a:r>
          </a:p>
          <a:p>
            <a:r>
              <a:rPr lang="en-US" sz="2800" dirty="0">
                <a:solidFill>
                  <a:schemeClr val="tx1"/>
                </a:solidFill>
              </a:rPr>
              <a:t>His involvement is </a:t>
            </a:r>
            <a:r>
              <a:rPr lang="en-US" sz="2800" b="1" u="sng" dirty="0">
                <a:solidFill>
                  <a:srgbClr val="FFFF00"/>
                </a:solidFill>
              </a:rPr>
              <a:t>unmistakable</a:t>
            </a:r>
            <a:r>
              <a:rPr lang="en-US" sz="2800" dirty="0">
                <a:solidFill>
                  <a:schemeClr val="tx1"/>
                </a:solidFill>
              </a:rPr>
              <a:t> – He is behind the events</a:t>
            </a:r>
          </a:p>
        </p:txBody>
      </p:sp>
    </p:spTree>
    <p:extLst>
      <p:ext uri="{BB962C8B-B14F-4D97-AF65-F5344CB8AC3E}">
        <p14:creationId xmlns:p14="http://schemas.microsoft.com/office/powerpoint/2010/main" val="2578044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0007D-D049-9A52-340A-B2CD74F03013}"/>
              </a:ext>
            </a:extLst>
          </p:cNvPr>
          <p:cNvSpPr>
            <a:spLocks noGrp="1"/>
          </p:cNvSpPr>
          <p:nvPr>
            <p:ph type="title"/>
          </p:nvPr>
        </p:nvSpPr>
        <p:spPr>
          <a:xfrm>
            <a:off x="685346" y="740882"/>
            <a:ext cx="7765322" cy="707886"/>
          </a:xfrm>
        </p:spPr>
        <p:txBody>
          <a:bodyPr>
            <a:spAutoFit/>
          </a:bodyPr>
          <a:lstStyle/>
          <a:p>
            <a:r>
              <a:rPr lang="en-US" dirty="0">
                <a:solidFill>
                  <a:schemeClr val="tx1"/>
                </a:solidFill>
              </a:rPr>
              <a:t>The Finger of God Today</a:t>
            </a:r>
          </a:p>
        </p:txBody>
      </p:sp>
      <p:sp>
        <p:nvSpPr>
          <p:cNvPr id="3" name="Content Placeholder 2">
            <a:extLst>
              <a:ext uri="{FF2B5EF4-FFF2-40B4-BE49-F238E27FC236}">
                <a16:creationId xmlns:a16="http://schemas.microsoft.com/office/drawing/2014/main" id="{4C31601D-58AF-1E9B-8A36-32754679EF4B}"/>
              </a:ext>
            </a:extLst>
          </p:cNvPr>
          <p:cNvSpPr>
            <a:spLocks noGrp="1"/>
          </p:cNvSpPr>
          <p:nvPr>
            <p:ph idx="1"/>
          </p:nvPr>
        </p:nvSpPr>
        <p:spPr>
          <a:xfrm>
            <a:off x="685346" y="1732450"/>
            <a:ext cx="7765322" cy="3597908"/>
          </a:xfrm>
          <a:effectLst/>
        </p:spPr>
        <p:txBody>
          <a:bodyPr>
            <a:spAutoFit/>
          </a:bodyPr>
          <a:lstStyle/>
          <a:p>
            <a:pPr marL="27675" indent="0">
              <a:buNone/>
            </a:pPr>
            <a:r>
              <a:rPr lang="en-US" sz="2800" b="1" dirty="0">
                <a:solidFill>
                  <a:srgbClr val="FFFF00"/>
                </a:solidFill>
              </a:rPr>
              <a:t>Not Miraculous</a:t>
            </a:r>
          </a:p>
          <a:p>
            <a:r>
              <a:rPr lang="en-US" sz="2800" dirty="0">
                <a:solidFill>
                  <a:schemeClr val="tx1"/>
                </a:solidFill>
              </a:rPr>
              <a:t>Many today believe God’s finger is at work in a miraculous way</a:t>
            </a:r>
          </a:p>
          <a:p>
            <a:r>
              <a:rPr lang="en-US" sz="2800" dirty="0">
                <a:solidFill>
                  <a:schemeClr val="tx1"/>
                </a:solidFill>
              </a:rPr>
              <a:t>“Faith healings”, “raisings from the dead”, etc.</a:t>
            </a:r>
          </a:p>
          <a:p>
            <a:r>
              <a:rPr lang="en-US" sz="2800" dirty="0">
                <a:solidFill>
                  <a:schemeClr val="tx1"/>
                </a:solidFill>
              </a:rPr>
              <a:t>Some believe there are miraculous signs – Ink on a Bible page, Bible found after a fire, shape of a cloud, etc.</a:t>
            </a:r>
          </a:p>
        </p:txBody>
      </p:sp>
    </p:spTree>
    <p:extLst>
      <p:ext uri="{BB962C8B-B14F-4D97-AF65-F5344CB8AC3E}">
        <p14:creationId xmlns:p14="http://schemas.microsoft.com/office/powerpoint/2010/main" val="89995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1DFB3-96D6-EF60-0123-A28FAEA748B9}"/>
              </a:ext>
            </a:extLst>
          </p:cNvPr>
          <p:cNvSpPr>
            <a:spLocks noGrp="1"/>
          </p:cNvSpPr>
          <p:nvPr>
            <p:ph type="title"/>
          </p:nvPr>
        </p:nvSpPr>
        <p:spPr>
          <a:xfrm>
            <a:off x="685346" y="740882"/>
            <a:ext cx="7765322" cy="707886"/>
          </a:xfrm>
        </p:spPr>
        <p:txBody>
          <a:bodyPr>
            <a:spAutoFit/>
          </a:bodyPr>
          <a:lstStyle/>
          <a:p>
            <a:r>
              <a:rPr lang="en-US" dirty="0">
                <a:solidFill>
                  <a:schemeClr val="tx1"/>
                </a:solidFill>
              </a:rPr>
              <a:t>The Finger of God Today</a:t>
            </a:r>
          </a:p>
        </p:txBody>
      </p:sp>
      <p:sp>
        <p:nvSpPr>
          <p:cNvPr id="3" name="Content Placeholder 2">
            <a:extLst>
              <a:ext uri="{FF2B5EF4-FFF2-40B4-BE49-F238E27FC236}">
                <a16:creationId xmlns:a16="http://schemas.microsoft.com/office/drawing/2014/main" id="{2B5FB525-59A0-9212-C209-D7F893B057FF}"/>
              </a:ext>
            </a:extLst>
          </p:cNvPr>
          <p:cNvSpPr>
            <a:spLocks noGrp="1"/>
          </p:cNvSpPr>
          <p:nvPr>
            <p:ph idx="1"/>
          </p:nvPr>
        </p:nvSpPr>
        <p:spPr>
          <a:xfrm>
            <a:off x="685346" y="1732450"/>
            <a:ext cx="7765322" cy="3597908"/>
          </a:xfrm>
          <a:effectLst/>
        </p:spPr>
        <p:txBody>
          <a:bodyPr>
            <a:spAutoFit/>
          </a:bodyPr>
          <a:lstStyle/>
          <a:p>
            <a:pPr marL="27675" indent="0">
              <a:buNone/>
            </a:pPr>
            <a:r>
              <a:rPr lang="en-US" sz="2800" b="1" dirty="0">
                <a:solidFill>
                  <a:srgbClr val="FFFF00"/>
                </a:solidFill>
              </a:rPr>
              <a:t>Not Miraculous – continued</a:t>
            </a:r>
          </a:p>
          <a:p>
            <a:r>
              <a:rPr lang="en-US" sz="2800" dirty="0">
                <a:solidFill>
                  <a:schemeClr val="tx1"/>
                </a:solidFill>
              </a:rPr>
              <a:t>What is a miracle?</a:t>
            </a:r>
          </a:p>
          <a:p>
            <a:pPr lvl="1" algn="just">
              <a:buFont typeface="Wingdings" panose="05000000000000000000" pitchFamily="2" charset="2"/>
              <a:buChar char="Ø"/>
            </a:pPr>
            <a:r>
              <a:rPr lang="en-US" sz="2800" dirty="0">
                <a:solidFill>
                  <a:schemeClr val="tx1"/>
                </a:solidFill>
              </a:rPr>
              <a:t>Miracle – </a:t>
            </a:r>
            <a:r>
              <a:rPr lang="en-US" sz="2800" dirty="0">
                <a:solidFill>
                  <a:schemeClr val="tx1"/>
                </a:solidFill>
                <a:effectLst/>
                <a:ea typeface="Calibri" panose="020F0502020204030204" pitchFamily="34" charset="0"/>
                <a:cs typeface="Calibri" panose="020F0502020204030204" pitchFamily="34" charset="0"/>
              </a:rPr>
              <a:t>“</a:t>
            </a:r>
            <a:r>
              <a:rPr lang="en-US" sz="2800" b="1" i="1" dirty="0">
                <a:solidFill>
                  <a:schemeClr val="tx1"/>
                </a:solidFill>
                <a:effectLst/>
                <a:ea typeface="Calibri" panose="020F0502020204030204" pitchFamily="34" charset="0"/>
                <a:cs typeface="Calibri" panose="020F0502020204030204" pitchFamily="34" charset="0"/>
              </a:rPr>
              <a:t>is used of works of a supernatural origin and character, such as could not be produced by natural agents and means …</a:t>
            </a:r>
            <a:r>
              <a:rPr lang="en-US" sz="2800" dirty="0">
                <a:solidFill>
                  <a:schemeClr val="tx1"/>
                </a:solidFill>
                <a:effectLst/>
                <a:ea typeface="Calibri" panose="020F0502020204030204" pitchFamily="34" charset="0"/>
                <a:cs typeface="Calibri" panose="020F0502020204030204" pitchFamily="34" charset="0"/>
              </a:rPr>
              <a:t>” (Vine, III:75)</a:t>
            </a:r>
          </a:p>
          <a:p>
            <a:pPr lvl="1" algn="just">
              <a:buFont typeface="Wingdings" panose="05000000000000000000" pitchFamily="2" charset="2"/>
              <a:buChar char="Ø"/>
            </a:pPr>
            <a:r>
              <a:rPr lang="en-US" sz="2800" dirty="0">
                <a:solidFill>
                  <a:schemeClr val="tx1"/>
                </a:solidFill>
                <a:effectLst/>
                <a:ea typeface="Calibri" panose="020F0502020204030204" pitchFamily="34" charset="0"/>
                <a:cs typeface="Calibri" panose="020F0502020204030204" pitchFamily="34" charset="0"/>
              </a:rPr>
              <a:t>Miracles defy natural law</a:t>
            </a:r>
            <a:endParaRPr lang="en-US" sz="2800" dirty="0">
              <a:solidFill>
                <a:schemeClr val="tx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47778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C8AAC-2328-247B-E2B4-74D8ACECB7FF}"/>
              </a:ext>
            </a:extLst>
          </p:cNvPr>
          <p:cNvSpPr>
            <a:spLocks noGrp="1"/>
          </p:cNvSpPr>
          <p:nvPr>
            <p:ph type="title"/>
          </p:nvPr>
        </p:nvSpPr>
        <p:spPr>
          <a:xfrm>
            <a:off x="685346" y="740882"/>
            <a:ext cx="7765322" cy="707886"/>
          </a:xfrm>
        </p:spPr>
        <p:txBody>
          <a:bodyPr>
            <a:spAutoFit/>
          </a:bodyPr>
          <a:lstStyle/>
          <a:p>
            <a:r>
              <a:rPr lang="en-US" dirty="0">
                <a:solidFill>
                  <a:schemeClr val="tx1"/>
                </a:solidFill>
              </a:rPr>
              <a:t>Miracles in the New Testament</a:t>
            </a:r>
          </a:p>
        </p:txBody>
      </p:sp>
      <p:sp>
        <p:nvSpPr>
          <p:cNvPr id="3" name="Content Placeholder 2">
            <a:extLst>
              <a:ext uri="{FF2B5EF4-FFF2-40B4-BE49-F238E27FC236}">
                <a16:creationId xmlns:a16="http://schemas.microsoft.com/office/drawing/2014/main" id="{29D3024F-26E7-C383-2CAF-CF2152988B5A}"/>
              </a:ext>
            </a:extLst>
          </p:cNvPr>
          <p:cNvSpPr>
            <a:spLocks noGrp="1"/>
          </p:cNvSpPr>
          <p:nvPr>
            <p:ph idx="1"/>
          </p:nvPr>
        </p:nvSpPr>
        <p:spPr>
          <a:xfrm>
            <a:off x="685346" y="1732450"/>
            <a:ext cx="7765322" cy="3330142"/>
          </a:xfrm>
          <a:effectLst/>
        </p:spPr>
        <p:txBody>
          <a:bodyPr>
            <a:spAutoFit/>
          </a:bodyPr>
          <a:lstStyle/>
          <a:p>
            <a:pPr marL="27675" indent="0">
              <a:buNone/>
            </a:pPr>
            <a:r>
              <a:rPr lang="en-US" sz="2800" b="1" dirty="0">
                <a:solidFill>
                  <a:srgbClr val="FFFF00"/>
                </a:solidFill>
              </a:rPr>
              <a:t>Not Miraculous – continued</a:t>
            </a:r>
          </a:p>
          <a:p>
            <a:pPr marL="27675" indent="0">
              <a:buNone/>
            </a:pPr>
            <a:r>
              <a:rPr lang="en-US" sz="2800" b="1" dirty="0">
                <a:solidFill>
                  <a:schemeClr val="tx1"/>
                </a:solidFill>
              </a:rPr>
              <a:t>Many Performed Miracles and Miraculous Signs</a:t>
            </a:r>
          </a:p>
          <a:p>
            <a:r>
              <a:rPr lang="en-US" sz="2800" dirty="0">
                <a:solidFill>
                  <a:schemeClr val="tx1"/>
                </a:solidFill>
              </a:rPr>
              <a:t>The Lord performed miracles (Acts 2:22)</a:t>
            </a:r>
          </a:p>
          <a:p>
            <a:r>
              <a:rPr lang="en-US" sz="2800" dirty="0">
                <a:solidFill>
                  <a:schemeClr val="tx1"/>
                </a:solidFill>
              </a:rPr>
              <a:t>The Apostles performed miracles (Acts 2:1-4)</a:t>
            </a:r>
          </a:p>
          <a:p>
            <a:r>
              <a:rPr lang="en-US" sz="2800" dirty="0">
                <a:solidFill>
                  <a:schemeClr val="tx1"/>
                </a:solidFill>
              </a:rPr>
              <a:t>Many in the early church did</a:t>
            </a:r>
            <a:br>
              <a:rPr lang="en-US" sz="2800" dirty="0">
                <a:solidFill>
                  <a:schemeClr val="tx1"/>
                </a:solidFill>
              </a:rPr>
            </a:br>
            <a:r>
              <a:rPr lang="en-US" sz="2800" dirty="0">
                <a:solidFill>
                  <a:schemeClr val="tx1"/>
                </a:solidFill>
              </a:rPr>
              <a:t>(1 Corinthians 12:4-11)</a:t>
            </a:r>
          </a:p>
        </p:txBody>
      </p:sp>
    </p:spTree>
    <p:extLst>
      <p:ext uri="{BB962C8B-B14F-4D97-AF65-F5344CB8AC3E}">
        <p14:creationId xmlns:p14="http://schemas.microsoft.com/office/powerpoint/2010/main" val="3729568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CEDEB-4D58-2409-D768-11F8ECEAA568}"/>
              </a:ext>
            </a:extLst>
          </p:cNvPr>
          <p:cNvSpPr>
            <a:spLocks noGrp="1"/>
          </p:cNvSpPr>
          <p:nvPr>
            <p:ph type="title"/>
          </p:nvPr>
        </p:nvSpPr>
        <p:spPr>
          <a:xfrm>
            <a:off x="685346" y="740882"/>
            <a:ext cx="7765322" cy="707886"/>
          </a:xfrm>
        </p:spPr>
        <p:txBody>
          <a:bodyPr>
            <a:spAutoFit/>
          </a:bodyPr>
          <a:lstStyle/>
          <a:p>
            <a:r>
              <a:rPr lang="en-US" dirty="0">
                <a:solidFill>
                  <a:schemeClr val="tx1"/>
                </a:solidFill>
              </a:rPr>
              <a:t>Miracles in the New Testament</a:t>
            </a:r>
          </a:p>
        </p:txBody>
      </p:sp>
      <p:sp>
        <p:nvSpPr>
          <p:cNvPr id="3" name="Content Placeholder 2">
            <a:extLst>
              <a:ext uri="{FF2B5EF4-FFF2-40B4-BE49-F238E27FC236}">
                <a16:creationId xmlns:a16="http://schemas.microsoft.com/office/drawing/2014/main" id="{7CC99C25-B0E3-B093-7B7D-1B58992E1896}"/>
              </a:ext>
            </a:extLst>
          </p:cNvPr>
          <p:cNvSpPr>
            <a:spLocks noGrp="1"/>
          </p:cNvSpPr>
          <p:nvPr>
            <p:ph idx="1"/>
          </p:nvPr>
        </p:nvSpPr>
        <p:spPr>
          <a:xfrm>
            <a:off x="685346" y="1732450"/>
            <a:ext cx="7765322" cy="4622804"/>
          </a:xfrm>
          <a:effectLst/>
        </p:spPr>
        <p:txBody>
          <a:bodyPr>
            <a:spAutoFit/>
          </a:bodyPr>
          <a:lstStyle/>
          <a:p>
            <a:pPr marL="27675" indent="0">
              <a:buNone/>
            </a:pPr>
            <a:r>
              <a:rPr lang="en-US" sz="2800" b="1" dirty="0">
                <a:solidFill>
                  <a:srgbClr val="FFFF00"/>
                </a:solidFill>
              </a:rPr>
              <a:t>They Served a Purpose</a:t>
            </a:r>
          </a:p>
          <a:p>
            <a:r>
              <a:rPr lang="en-US" sz="2800" dirty="0">
                <a:solidFill>
                  <a:schemeClr val="tx1"/>
                </a:solidFill>
              </a:rPr>
              <a:t>Confirm the Word of God (Hebrews 2:1-4)</a:t>
            </a:r>
          </a:p>
          <a:p>
            <a:r>
              <a:rPr lang="en-US" sz="2800" dirty="0">
                <a:solidFill>
                  <a:schemeClr val="tx1"/>
                </a:solidFill>
              </a:rPr>
              <a:t>Authentication of the message; divine origin</a:t>
            </a:r>
          </a:p>
          <a:p>
            <a:r>
              <a:rPr lang="en-US" sz="2800" dirty="0">
                <a:solidFill>
                  <a:schemeClr val="tx1"/>
                </a:solidFill>
              </a:rPr>
              <a:t>In New Testament times the entirety of the New Testament law of Christ had not been completely revealed. It was revealed in part (bits and chunks) over time.</a:t>
            </a:r>
          </a:p>
          <a:p>
            <a:r>
              <a:rPr lang="en-US" sz="2800" dirty="0">
                <a:solidFill>
                  <a:schemeClr val="tx1"/>
                </a:solidFill>
              </a:rPr>
              <a:t>To authenticate the word, miracles were exercised</a:t>
            </a:r>
          </a:p>
        </p:txBody>
      </p:sp>
    </p:spTree>
    <p:extLst>
      <p:ext uri="{BB962C8B-B14F-4D97-AF65-F5344CB8AC3E}">
        <p14:creationId xmlns:p14="http://schemas.microsoft.com/office/powerpoint/2010/main" val="1716505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E9AB0-B3E8-8DE5-2B75-A1F56C8CA170}"/>
              </a:ext>
            </a:extLst>
          </p:cNvPr>
          <p:cNvSpPr>
            <a:spLocks noGrp="1"/>
          </p:cNvSpPr>
          <p:nvPr>
            <p:ph type="title"/>
          </p:nvPr>
        </p:nvSpPr>
        <p:spPr>
          <a:xfrm>
            <a:off x="685346" y="740882"/>
            <a:ext cx="7765322" cy="707886"/>
          </a:xfrm>
        </p:spPr>
        <p:txBody>
          <a:bodyPr>
            <a:spAutoFit/>
          </a:bodyPr>
          <a:lstStyle/>
          <a:p>
            <a:r>
              <a:rPr lang="en-US" dirty="0">
                <a:solidFill>
                  <a:schemeClr val="tx1"/>
                </a:solidFill>
              </a:rPr>
              <a:t>Miracles Today</a:t>
            </a:r>
          </a:p>
        </p:txBody>
      </p:sp>
      <p:sp>
        <p:nvSpPr>
          <p:cNvPr id="3" name="Content Placeholder 2">
            <a:extLst>
              <a:ext uri="{FF2B5EF4-FFF2-40B4-BE49-F238E27FC236}">
                <a16:creationId xmlns:a16="http://schemas.microsoft.com/office/drawing/2014/main" id="{F760E5BD-B41C-5CEC-6F68-CDBE9616E67A}"/>
              </a:ext>
            </a:extLst>
          </p:cNvPr>
          <p:cNvSpPr>
            <a:spLocks noGrp="1"/>
          </p:cNvSpPr>
          <p:nvPr>
            <p:ph idx="1"/>
          </p:nvPr>
        </p:nvSpPr>
        <p:spPr>
          <a:xfrm>
            <a:off x="685346" y="1732450"/>
            <a:ext cx="7765322" cy="4028795"/>
          </a:xfrm>
          <a:effectLst/>
        </p:spPr>
        <p:txBody>
          <a:bodyPr>
            <a:spAutoFit/>
          </a:bodyPr>
          <a:lstStyle/>
          <a:p>
            <a:pPr marL="27675" indent="0">
              <a:buNone/>
            </a:pPr>
            <a:r>
              <a:rPr lang="en-US" sz="2800" b="1" dirty="0">
                <a:solidFill>
                  <a:srgbClr val="FFFF00"/>
                </a:solidFill>
              </a:rPr>
              <a:t>They have ceased!</a:t>
            </a:r>
          </a:p>
          <a:p>
            <a:r>
              <a:rPr lang="en-US" sz="2800" dirty="0">
                <a:solidFill>
                  <a:schemeClr val="tx1"/>
                </a:solidFill>
              </a:rPr>
              <a:t>That which was done in part will be done away</a:t>
            </a:r>
            <a:br>
              <a:rPr lang="en-US" sz="2800" dirty="0">
                <a:solidFill>
                  <a:schemeClr val="tx1"/>
                </a:solidFill>
              </a:rPr>
            </a:br>
            <a:r>
              <a:rPr lang="en-US" sz="2800" dirty="0">
                <a:solidFill>
                  <a:schemeClr val="tx1"/>
                </a:solidFill>
              </a:rPr>
              <a:t>(1 Corinthians 13:1-10)</a:t>
            </a:r>
          </a:p>
          <a:p>
            <a:r>
              <a:rPr lang="en-US" sz="2800" dirty="0">
                <a:solidFill>
                  <a:schemeClr val="tx1"/>
                </a:solidFill>
              </a:rPr>
              <a:t>The completed revelation is the perfect law of God (2 Timothy 3:16-17; 2 Peter 1:3-4)</a:t>
            </a:r>
          </a:p>
          <a:p>
            <a:r>
              <a:rPr lang="en-US" sz="2800" dirty="0">
                <a:solidFill>
                  <a:schemeClr val="tx1"/>
                </a:solidFill>
              </a:rPr>
              <a:t>We now have the testimony of the apostles and prophets. We have the codified and written word of God to testify for us.</a:t>
            </a:r>
          </a:p>
        </p:txBody>
      </p:sp>
    </p:spTree>
    <p:extLst>
      <p:ext uri="{BB962C8B-B14F-4D97-AF65-F5344CB8AC3E}">
        <p14:creationId xmlns:p14="http://schemas.microsoft.com/office/powerpoint/2010/main" val="3558868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E3653-C6B8-7456-1991-ED4D19A83DD4}"/>
              </a:ext>
            </a:extLst>
          </p:cNvPr>
          <p:cNvSpPr>
            <a:spLocks noGrp="1"/>
          </p:cNvSpPr>
          <p:nvPr>
            <p:ph type="title"/>
          </p:nvPr>
        </p:nvSpPr>
        <p:spPr>
          <a:xfrm>
            <a:off x="685346" y="740882"/>
            <a:ext cx="7765322" cy="707886"/>
          </a:xfrm>
        </p:spPr>
        <p:txBody>
          <a:bodyPr>
            <a:spAutoFit/>
          </a:bodyPr>
          <a:lstStyle/>
          <a:p>
            <a:r>
              <a:rPr lang="en-US" dirty="0">
                <a:solidFill>
                  <a:schemeClr val="tx1"/>
                </a:solidFill>
              </a:rPr>
              <a:t>Miracles today</a:t>
            </a:r>
          </a:p>
        </p:txBody>
      </p:sp>
      <p:sp>
        <p:nvSpPr>
          <p:cNvPr id="3" name="Content Placeholder 2">
            <a:extLst>
              <a:ext uri="{FF2B5EF4-FFF2-40B4-BE49-F238E27FC236}">
                <a16:creationId xmlns:a16="http://schemas.microsoft.com/office/drawing/2014/main" id="{DF3A8BD0-1733-05E7-692E-EA7475530A92}"/>
              </a:ext>
            </a:extLst>
          </p:cNvPr>
          <p:cNvSpPr>
            <a:spLocks noGrp="1"/>
          </p:cNvSpPr>
          <p:nvPr>
            <p:ph idx="1"/>
          </p:nvPr>
        </p:nvSpPr>
        <p:spPr>
          <a:xfrm>
            <a:off x="685346" y="1732450"/>
            <a:ext cx="7765322" cy="4400885"/>
          </a:xfrm>
          <a:effectLst/>
        </p:spPr>
        <p:txBody>
          <a:bodyPr>
            <a:spAutoFit/>
          </a:bodyPr>
          <a:lstStyle/>
          <a:p>
            <a:pPr marL="27675" indent="0">
              <a:buNone/>
            </a:pPr>
            <a:r>
              <a:rPr lang="en-US" sz="2800" b="1" dirty="0">
                <a:solidFill>
                  <a:srgbClr val="FFFF00"/>
                </a:solidFill>
              </a:rPr>
              <a:t>They have ceased!</a:t>
            </a:r>
          </a:p>
          <a:p>
            <a:r>
              <a:rPr lang="en-US" sz="2800" dirty="0">
                <a:solidFill>
                  <a:schemeClr val="tx1"/>
                </a:solidFill>
              </a:rPr>
              <a:t>The means of transfer has ceased (Acts 8:14-17)</a:t>
            </a:r>
          </a:p>
          <a:p>
            <a:pPr lvl="1" indent="-257175">
              <a:lnSpc>
                <a:spcPct val="107000"/>
              </a:lnSpc>
              <a:spcBef>
                <a:spcPts val="0"/>
              </a:spcBef>
              <a:spcAft>
                <a:spcPts val="0"/>
              </a:spcAft>
              <a:buFont typeface="Wingdings" panose="05000000000000000000" pitchFamily="2" charset="2"/>
              <a:buChar char=""/>
            </a:pPr>
            <a:r>
              <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Samaria heard the word of God</a:t>
            </a:r>
          </a:p>
          <a:p>
            <a:pPr lvl="1" indent="-257175">
              <a:lnSpc>
                <a:spcPct val="107000"/>
              </a:lnSpc>
              <a:spcBef>
                <a:spcPts val="0"/>
              </a:spcBef>
              <a:spcAft>
                <a:spcPts val="0"/>
              </a:spcAft>
              <a:buFont typeface="Wingdings" panose="05000000000000000000" pitchFamily="2" charset="2"/>
              <a:buChar char=""/>
            </a:pPr>
            <a:r>
              <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Peter and John sent</a:t>
            </a:r>
          </a:p>
          <a:p>
            <a:pPr lvl="1" indent="-257175">
              <a:lnSpc>
                <a:spcPct val="107000"/>
              </a:lnSpc>
              <a:spcBef>
                <a:spcPts val="0"/>
              </a:spcBef>
              <a:spcAft>
                <a:spcPts val="0"/>
              </a:spcAft>
              <a:buFont typeface="Wingdings" panose="05000000000000000000" pitchFamily="2" charset="2"/>
              <a:buChar char=""/>
            </a:pPr>
            <a:r>
              <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Samaria had not received the Holy Spirit yet</a:t>
            </a:r>
          </a:p>
          <a:p>
            <a:pPr lvl="1" indent="-257175">
              <a:lnSpc>
                <a:spcPct val="107000"/>
              </a:lnSpc>
              <a:spcBef>
                <a:spcPts val="0"/>
              </a:spcBef>
              <a:spcAft>
                <a:spcPts val="0"/>
              </a:spcAft>
              <a:buFont typeface="Wingdings" panose="05000000000000000000" pitchFamily="2" charset="2"/>
              <a:buChar char=""/>
            </a:pPr>
            <a:r>
              <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Through laying on of hands the Holy Spirit was given (verse 17)</a:t>
            </a:r>
          </a:p>
          <a:p>
            <a:pPr lvl="1" indent="-257175">
              <a:lnSpc>
                <a:spcPct val="107000"/>
              </a:lnSpc>
              <a:spcBef>
                <a:spcPts val="0"/>
              </a:spcBef>
              <a:spcAft>
                <a:spcPts val="0"/>
              </a:spcAft>
              <a:buFont typeface="Wingdings" panose="05000000000000000000" pitchFamily="2" charset="2"/>
              <a:buChar char=""/>
              <a:tabLst>
                <a:tab pos="516731" algn="l"/>
              </a:tabLst>
            </a:pPr>
            <a:r>
              <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apostles are dead</a:t>
            </a:r>
          </a:p>
          <a:p>
            <a:pPr lvl="1" indent="-257175">
              <a:lnSpc>
                <a:spcPct val="107000"/>
              </a:lnSpc>
              <a:spcBef>
                <a:spcPts val="0"/>
              </a:spcBef>
              <a:spcAft>
                <a:spcPts val="0"/>
              </a:spcAft>
              <a:buFont typeface="Wingdings" panose="05000000000000000000" pitchFamily="2" charset="2"/>
              <a:buChar char=""/>
              <a:tabLst>
                <a:tab pos="516731" algn="l"/>
              </a:tabLst>
            </a:pPr>
            <a:r>
              <a:rPr lang="en-US" sz="28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means of transfer has ceased</a:t>
            </a:r>
          </a:p>
        </p:txBody>
      </p:sp>
    </p:spTree>
    <p:extLst>
      <p:ext uri="{BB962C8B-B14F-4D97-AF65-F5344CB8AC3E}">
        <p14:creationId xmlns:p14="http://schemas.microsoft.com/office/powerpoint/2010/main" val="3749791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D11C2-8BB6-70AA-39DB-B8EE7BD2608F}"/>
              </a:ext>
            </a:extLst>
          </p:cNvPr>
          <p:cNvSpPr>
            <a:spLocks noGrp="1"/>
          </p:cNvSpPr>
          <p:nvPr>
            <p:ph type="title"/>
          </p:nvPr>
        </p:nvSpPr>
        <p:spPr>
          <a:xfrm>
            <a:off x="518479" y="740882"/>
            <a:ext cx="8139583" cy="707886"/>
          </a:xfrm>
        </p:spPr>
        <p:txBody>
          <a:bodyPr wrap="square">
            <a:spAutoFit/>
          </a:bodyPr>
          <a:lstStyle/>
          <a:p>
            <a:r>
              <a:rPr lang="en-US" dirty="0">
                <a:solidFill>
                  <a:schemeClr val="tx1"/>
                </a:solidFill>
              </a:rPr>
              <a:t>The Finger of God Today – Creation</a:t>
            </a:r>
          </a:p>
        </p:txBody>
      </p:sp>
      <p:sp>
        <p:nvSpPr>
          <p:cNvPr id="3" name="Content Placeholder 2">
            <a:extLst>
              <a:ext uri="{FF2B5EF4-FFF2-40B4-BE49-F238E27FC236}">
                <a16:creationId xmlns:a16="http://schemas.microsoft.com/office/drawing/2014/main" id="{6ACD7AD4-AF36-6CD3-D821-C8AC0DFB79F0}"/>
              </a:ext>
            </a:extLst>
          </p:cNvPr>
          <p:cNvSpPr>
            <a:spLocks noGrp="1"/>
          </p:cNvSpPr>
          <p:nvPr>
            <p:ph idx="1"/>
          </p:nvPr>
        </p:nvSpPr>
        <p:spPr>
          <a:xfrm>
            <a:off x="685346" y="1732450"/>
            <a:ext cx="7765322" cy="4355038"/>
          </a:xfrm>
          <a:effectLst/>
        </p:spPr>
        <p:txBody>
          <a:bodyPr>
            <a:spAutoFit/>
          </a:bodyPr>
          <a:lstStyle/>
          <a:p>
            <a:pPr marL="27675" indent="0">
              <a:buNone/>
            </a:pPr>
            <a:r>
              <a:rPr lang="en-US" sz="2800" b="1" dirty="0">
                <a:solidFill>
                  <a:schemeClr val="tx1"/>
                </a:solidFill>
              </a:rPr>
              <a:t>The Creation Itself</a:t>
            </a:r>
          </a:p>
          <a:p>
            <a:r>
              <a:rPr lang="en-US" sz="2800" dirty="0">
                <a:solidFill>
                  <a:schemeClr val="tx1"/>
                </a:solidFill>
              </a:rPr>
              <a:t>The work of His fingers (Psalms 8:3)</a:t>
            </a:r>
          </a:p>
          <a:p>
            <a:r>
              <a:rPr lang="en-US" sz="2800" dirty="0">
                <a:solidFill>
                  <a:schemeClr val="tx1"/>
                </a:solidFill>
              </a:rPr>
              <a:t>Declares the glory of God (Psalms 19:1)</a:t>
            </a:r>
          </a:p>
          <a:p>
            <a:r>
              <a:rPr lang="en-US" sz="2800" dirty="0">
                <a:solidFill>
                  <a:schemeClr val="tx1"/>
                </a:solidFill>
              </a:rPr>
              <a:t>Fashioned by His hands and fingers</a:t>
            </a:r>
            <a:br>
              <a:rPr lang="en-US" sz="2800" dirty="0">
                <a:solidFill>
                  <a:schemeClr val="tx1"/>
                </a:solidFill>
              </a:rPr>
            </a:br>
            <a:r>
              <a:rPr lang="en-US" sz="2800" dirty="0">
                <a:solidFill>
                  <a:schemeClr val="tx1"/>
                </a:solidFill>
              </a:rPr>
              <a:t>(Psalms 119:73)</a:t>
            </a:r>
          </a:p>
          <a:p>
            <a:pPr marL="27675" indent="0">
              <a:buNone/>
            </a:pPr>
            <a:r>
              <a:rPr lang="en-US" sz="2800" b="1" dirty="0">
                <a:solidFill>
                  <a:schemeClr val="tx1"/>
                </a:solidFill>
              </a:rPr>
              <a:t>Sustained by His Power</a:t>
            </a:r>
          </a:p>
          <a:p>
            <a:r>
              <a:rPr lang="en-US" sz="2800" dirty="0">
                <a:solidFill>
                  <a:schemeClr val="tx1"/>
                </a:solidFill>
              </a:rPr>
              <a:t>His fingers created all things and maintain all things (Colossians 1:12-17)</a:t>
            </a:r>
          </a:p>
        </p:txBody>
      </p:sp>
    </p:spTree>
    <p:extLst>
      <p:ext uri="{BB962C8B-B14F-4D97-AF65-F5344CB8AC3E}">
        <p14:creationId xmlns:p14="http://schemas.microsoft.com/office/powerpoint/2010/main" val="675308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E613E-4C37-6490-30B0-93EB8424180A}"/>
              </a:ext>
            </a:extLst>
          </p:cNvPr>
          <p:cNvSpPr>
            <a:spLocks noGrp="1"/>
          </p:cNvSpPr>
          <p:nvPr>
            <p:ph type="title"/>
          </p:nvPr>
        </p:nvSpPr>
        <p:spPr>
          <a:xfrm>
            <a:off x="685346" y="740882"/>
            <a:ext cx="7765322" cy="707886"/>
          </a:xfrm>
        </p:spPr>
        <p:txBody>
          <a:bodyPr>
            <a:spAutoFit/>
          </a:bodyPr>
          <a:lstStyle/>
          <a:p>
            <a:r>
              <a:rPr lang="en-US" dirty="0">
                <a:solidFill>
                  <a:schemeClr val="tx1"/>
                </a:solidFill>
              </a:rPr>
              <a:t>The Finger of God – Creation</a:t>
            </a:r>
          </a:p>
        </p:txBody>
      </p:sp>
      <p:sp>
        <p:nvSpPr>
          <p:cNvPr id="3" name="Content Placeholder 2">
            <a:extLst>
              <a:ext uri="{FF2B5EF4-FFF2-40B4-BE49-F238E27FC236}">
                <a16:creationId xmlns:a16="http://schemas.microsoft.com/office/drawing/2014/main" id="{583ABB3E-F864-BA99-5E09-42F954CB7952}"/>
              </a:ext>
            </a:extLst>
          </p:cNvPr>
          <p:cNvSpPr>
            <a:spLocks noGrp="1"/>
          </p:cNvSpPr>
          <p:nvPr>
            <p:ph idx="1"/>
          </p:nvPr>
        </p:nvSpPr>
        <p:spPr>
          <a:xfrm>
            <a:off x="685346" y="1732450"/>
            <a:ext cx="7765322" cy="2736134"/>
          </a:xfrm>
          <a:effectLst/>
        </p:spPr>
        <p:txBody>
          <a:bodyPr>
            <a:spAutoFit/>
          </a:bodyPr>
          <a:lstStyle/>
          <a:p>
            <a:pPr marL="27675" indent="0">
              <a:buNone/>
            </a:pPr>
            <a:r>
              <a:rPr lang="en-US" sz="2800" b="1" dirty="0">
                <a:solidFill>
                  <a:srgbClr val="FFFF00"/>
                </a:solidFill>
              </a:rPr>
              <a:t>We are without excuse (Romans 1:18-20)</a:t>
            </a:r>
          </a:p>
          <a:p>
            <a:r>
              <a:rPr lang="en-US" sz="2800" dirty="0">
                <a:solidFill>
                  <a:schemeClr val="tx1"/>
                </a:solidFill>
              </a:rPr>
              <a:t>Invisible things are clearly seen</a:t>
            </a:r>
          </a:p>
          <a:p>
            <a:r>
              <a:rPr lang="en-US" sz="2800" dirty="0">
                <a:solidFill>
                  <a:schemeClr val="tx1"/>
                </a:solidFill>
              </a:rPr>
              <a:t>Perceived through the things that are made</a:t>
            </a:r>
          </a:p>
          <a:p>
            <a:r>
              <a:rPr lang="en-US" sz="2800" b="1" u="sng" dirty="0">
                <a:solidFill>
                  <a:srgbClr val="FFFF00"/>
                </a:solidFill>
              </a:rPr>
              <a:t>Unmistakably</a:t>
            </a:r>
            <a:r>
              <a:rPr lang="en-US" sz="2800" dirty="0">
                <a:solidFill>
                  <a:schemeClr val="tx1"/>
                </a:solidFill>
              </a:rPr>
              <a:t> and </a:t>
            </a:r>
            <a:r>
              <a:rPr lang="en-US" sz="2800" b="1" u="sng" dirty="0">
                <a:solidFill>
                  <a:srgbClr val="FFFF00"/>
                </a:solidFill>
              </a:rPr>
              <a:t>undeniably</a:t>
            </a:r>
            <a:r>
              <a:rPr lang="en-US" sz="2800" dirty="0">
                <a:solidFill>
                  <a:schemeClr val="tx1"/>
                </a:solidFill>
              </a:rPr>
              <a:t> His finger is responsible for creation!</a:t>
            </a:r>
          </a:p>
        </p:txBody>
      </p:sp>
    </p:spTree>
    <p:extLst>
      <p:ext uri="{BB962C8B-B14F-4D97-AF65-F5344CB8AC3E}">
        <p14:creationId xmlns:p14="http://schemas.microsoft.com/office/powerpoint/2010/main" val="154663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E13E5-2963-63DC-C9CC-29E20A29C308}"/>
              </a:ext>
            </a:extLst>
          </p:cNvPr>
          <p:cNvSpPr>
            <a:spLocks noGrp="1"/>
          </p:cNvSpPr>
          <p:nvPr>
            <p:ph type="title"/>
          </p:nvPr>
        </p:nvSpPr>
        <p:spPr>
          <a:xfrm>
            <a:off x="685346" y="740882"/>
            <a:ext cx="7765322" cy="707886"/>
          </a:xfrm>
        </p:spPr>
        <p:txBody>
          <a:bodyPr>
            <a:spAutoFit/>
          </a:bodyPr>
          <a:lstStyle/>
          <a:p>
            <a:r>
              <a:rPr lang="en-US" dirty="0">
                <a:solidFill>
                  <a:schemeClr val="tx1"/>
                </a:solidFill>
              </a:rPr>
              <a:t>The Finger of God – Providence</a:t>
            </a:r>
          </a:p>
        </p:txBody>
      </p:sp>
      <p:sp>
        <p:nvSpPr>
          <p:cNvPr id="3" name="Content Placeholder 2">
            <a:extLst>
              <a:ext uri="{FF2B5EF4-FFF2-40B4-BE49-F238E27FC236}">
                <a16:creationId xmlns:a16="http://schemas.microsoft.com/office/drawing/2014/main" id="{468AB508-8C06-5515-6A53-A54CBA8F4B8A}"/>
              </a:ext>
            </a:extLst>
          </p:cNvPr>
          <p:cNvSpPr>
            <a:spLocks noGrp="1"/>
          </p:cNvSpPr>
          <p:nvPr>
            <p:ph idx="1"/>
          </p:nvPr>
        </p:nvSpPr>
        <p:spPr>
          <a:xfrm>
            <a:off x="685346" y="1732450"/>
            <a:ext cx="7765322" cy="3167021"/>
          </a:xfrm>
          <a:effectLst/>
        </p:spPr>
        <p:txBody>
          <a:bodyPr>
            <a:spAutoFit/>
          </a:bodyPr>
          <a:lstStyle/>
          <a:p>
            <a:r>
              <a:rPr lang="en-US" sz="2800" dirty="0">
                <a:solidFill>
                  <a:schemeClr val="tx1"/>
                </a:solidFill>
              </a:rPr>
              <a:t>Providence is how God provides for His people through non-miraculous means</a:t>
            </a:r>
          </a:p>
          <a:p>
            <a:r>
              <a:rPr lang="en-US" sz="2800" dirty="0">
                <a:solidFill>
                  <a:schemeClr val="tx1"/>
                </a:solidFill>
              </a:rPr>
              <a:t>Deep subject</a:t>
            </a:r>
          </a:p>
          <a:p>
            <a:r>
              <a:rPr lang="en-US" sz="2800" dirty="0">
                <a:solidFill>
                  <a:schemeClr val="tx1"/>
                </a:solidFill>
              </a:rPr>
              <a:t>May leave us with more questions than answers</a:t>
            </a:r>
          </a:p>
          <a:p>
            <a:r>
              <a:rPr lang="en-US" sz="2800" dirty="0">
                <a:solidFill>
                  <a:schemeClr val="tx1"/>
                </a:solidFill>
              </a:rPr>
              <a:t>What is labeled as a miracle today should rightfully be called Providence</a:t>
            </a:r>
          </a:p>
        </p:txBody>
      </p:sp>
    </p:spTree>
    <p:extLst>
      <p:ext uri="{BB962C8B-B14F-4D97-AF65-F5344CB8AC3E}">
        <p14:creationId xmlns:p14="http://schemas.microsoft.com/office/powerpoint/2010/main" val="2575604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93A6B-4144-0648-A5E0-8C6229565D8D}"/>
              </a:ext>
            </a:extLst>
          </p:cNvPr>
          <p:cNvSpPr>
            <a:spLocks noGrp="1"/>
          </p:cNvSpPr>
          <p:nvPr>
            <p:ph type="title"/>
          </p:nvPr>
        </p:nvSpPr>
        <p:spPr>
          <a:xfrm>
            <a:off x="685346" y="740882"/>
            <a:ext cx="7765322" cy="707886"/>
          </a:xfrm>
        </p:spPr>
        <p:txBody>
          <a:bodyPr>
            <a:spAutoFit/>
          </a:bodyPr>
          <a:lstStyle/>
          <a:p>
            <a:r>
              <a:rPr lang="en-US" dirty="0">
                <a:solidFill>
                  <a:schemeClr val="tx1"/>
                </a:solidFill>
              </a:rPr>
              <a:t>The Finger of God</a:t>
            </a:r>
          </a:p>
        </p:txBody>
      </p:sp>
      <p:sp>
        <p:nvSpPr>
          <p:cNvPr id="3" name="Content Placeholder 2">
            <a:extLst>
              <a:ext uri="{FF2B5EF4-FFF2-40B4-BE49-F238E27FC236}">
                <a16:creationId xmlns:a16="http://schemas.microsoft.com/office/drawing/2014/main" id="{3E640466-9131-A6B8-9BFA-FB118A480EC8}"/>
              </a:ext>
            </a:extLst>
          </p:cNvPr>
          <p:cNvSpPr>
            <a:spLocks noGrp="1"/>
          </p:cNvSpPr>
          <p:nvPr>
            <p:ph idx="1"/>
          </p:nvPr>
        </p:nvSpPr>
        <p:spPr>
          <a:xfrm>
            <a:off x="619356" y="1732450"/>
            <a:ext cx="7911899" cy="2736134"/>
          </a:xfrm>
          <a:effectLst/>
        </p:spPr>
        <p:txBody>
          <a:bodyPr wrap="square">
            <a:spAutoFit/>
          </a:bodyPr>
          <a:lstStyle/>
          <a:p>
            <a:pPr marL="27675" indent="0">
              <a:buNone/>
            </a:pPr>
            <a:r>
              <a:rPr lang="en-US" sz="2800" b="1" dirty="0">
                <a:solidFill>
                  <a:srgbClr val="FFFF00"/>
                </a:solidFill>
              </a:rPr>
              <a:t>Uses in the Scripture</a:t>
            </a:r>
          </a:p>
          <a:p>
            <a:r>
              <a:rPr lang="en-US" sz="2800" dirty="0">
                <a:solidFill>
                  <a:schemeClr val="tx1"/>
                </a:solidFill>
              </a:rPr>
              <a:t>The third plague (Exodus 8:16-19)</a:t>
            </a:r>
          </a:p>
          <a:p>
            <a:r>
              <a:rPr lang="en-US" sz="2800" dirty="0">
                <a:solidFill>
                  <a:schemeClr val="tx1"/>
                </a:solidFill>
              </a:rPr>
              <a:t>The giving of the law (Exodus 31:18; Deuteronomy 9:10)</a:t>
            </a:r>
          </a:p>
          <a:p>
            <a:r>
              <a:rPr lang="en-US" sz="2800" dirty="0">
                <a:solidFill>
                  <a:schemeClr val="tx1"/>
                </a:solidFill>
              </a:rPr>
              <a:t>Jesus casting out demons (Luke 11:20)</a:t>
            </a:r>
          </a:p>
        </p:txBody>
      </p:sp>
    </p:spTree>
    <p:extLst>
      <p:ext uri="{BB962C8B-B14F-4D97-AF65-F5344CB8AC3E}">
        <p14:creationId xmlns:p14="http://schemas.microsoft.com/office/powerpoint/2010/main" val="1626972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0B414-EF5C-EBF6-0512-1E8AB803E4FF}"/>
              </a:ext>
            </a:extLst>
          </p:cNvPr>
          <p:cNvSpPr>
            <a:spLocks noGrp="1"/>
          </p:cNvSpPr>
          <p:nvPr>
            <p:ph type="title"/>
          </p:nvPr>
        </p:nvSpPr>
        <p:spPr>
          <a:xfrm>
            <a:off x="685346" y="740882"/>
            <a:ext cx="7765322" cy="707886"/>
          </a:xfrm>
        </p:spPr>
        <p:txBody>
          <a:bodyPr>
            <a:spAutoFit/>
          </a:bodyPr>
          <a:lstStyle/>
          <a:p>
            <a:r>
              <a:rPr lang="en-US" dirty="0">
                <a:solidFill>
                  <a:schemeClr val="tx1"/>
                </a:solidFill>
              </a:rPr>
              <a:t>The Finger of God – Providence</a:t>
            </a:r>
          </a:p>
        </p:txBody>
      </p:sp>
      <p:sp>
        <p:nvSpPr>
          <p:cNvPr id="3" name="Content Placeholder 2">
            <a:extLst>
              <a:ext uri="{FF2B5EF4-FFF2-40B4-BE49-F238E27FC236}">
                <a16:creationId xmlns:a16="http://schemas.microsoft.com/office/drawing/2014/main" id="{3A0DD5E1-2519-54DD-72D2-470821556E0C}"/>
              </a:ext>
            </a:extLst>
          </p:cNvPr>
          <p:cNvSpPr>
            <a:spLocks noGrp="1"/>
          </p:cNvSpPr>
          <p:nvPr>
            <p:ph idx="1"/>
          </p:nvPr>
        </p:nvSpPr>
        <p:spPr>
          <a:xfrm>
            <a:off x="685346" y="1732450"/>
            <a:ext cx="7765322" cy="4355038"/>
          </a:xfrm>
          <a:effectLst/>
        </p:spPr>
        <p:txBody>
          <a:bodyPr>
            <a:spAutoFit/>
          </a:bodyPr>
          <a:lstStyle/>
          <a:p>
            <a:pPr marL="27675" indent="0">
              <a:buNone/>
            </a:pPr>
            <a:r>
              <a:rPr lang="en-US" sz="2800" b="1" dirty="0">
                <a:solidFill>
                  <a:srgbClr val="FFFF00"/>
                </a:solidFill>
              </a:rPr>
              <a:t>Joseph</a:t>
            </a:r>
          </a:p>
          <a:p>
            <a:r>
              <a:rPr lang="en-US" sz="2800" dirty="0">
                <a:solidFill>
                  <a:schemeClr val="tx1"/>
                </a:solidFill>
              </a:rPr>
              <a:t>Sold into slavery by his brothers (Genesis 37:28)</a:t>
            </a:r>
          </a:p>
          <a:p>
            <a:r>
              <a:rPr lang="en-US" sz="2800" dirty="0">
                <a:solidFill>
                  <a:schemeClr val="tx1"/>
                </a:solidFill>
              </a:rPr>
              <a:t>Interpreted the dreams of Pharaoh</a:t>
            </a:r>
          </a:p>
          <a:p>
            <a:r>
              <a:rPr lang="en-US" sz="2800" dirty="0">
                <a:solidFill>
                  <a:schemeClr val="tx1"/>
                </a:solidFill>
              </a:rPr>
              <a:t>Became number two in command of Egypt (Genesis 41:37-45)</a:t>
            </a:r>
          </a:p>
          <a:p>
            <a:r>
              <a:rPr lang="en-US" sz="2800" dirty="0">
                <a:solidFill>
                  <a:schemeClr val="tx1"/>
                </a:solidFill>
              </a:rPr>
              <a:t>Saved his family and ultimately the nation of Israel from death by famine (Genesis 45:5-8)</a:t>
            </a:r>
          </a:p>
          <a:p>
            <a:r>
              <a:rPr lang="en-US" sz="2800" dirty="0">
                <a:solidFill>
                  <a:schemeClr val="tx1"/>
                </a:solidFill>
              </a:rPr>
              <a:t>Joseph credits God for this (Genesis 45:5)</a:t>
            </a:r>
          </a:p>
        </p:txBody>
      </p:sp>
    </p:spTree>
    <p:extLst>
      <p:ext uri="{BB962C8B-B14F-4D97-AF65-F5344CB8AC3E}">
        <p14:creationId xmlns:p14="http://schemas.microsoft.com/office/powerpoint/2010/main" val="2282914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A9AF0-9EB1-3646-EDE4-1A84D32CCB44}"/>
              </a:ext>
            </a:extLst>
          </p:cNvPr>
          <p:cNvSpPr>
            <a:spLocks noGrp="1"/>
          </p:cNvSpPr>
          <p:nvPr>
            <p:ph type="title"/>
          </p:nvPr>
        </p:nvSpPr>
        <p:spPr>
          <a:xfrm>
            <a:off x="685346" y="740882"/>
            <a:ext cx="7765322" cy="707886"/>
          </a:xfrm>
        </p:spPr>
        <p:txBody>
          <a:bodyPr>
            <a:spAutoFit/>
          </a:bodyPr>
          <a:lstStyle/>
          <a:p>
            <a:r>
              <a:rPr lang="en-US" dirty="0">
                <a:solidFill>
                  <a:schemeClr val="tx1"/>
                </a:solidFill>
              </a:rPr>
              <a:t>The Finger of God – Providence</a:t>
            </a:r>
          </a:p>
        </p:txBody>
      </p:sp>
      <p:sp>
        <p:nvSpPr>
          <p:cNvPr id="5" name="Content Placeholder 4">
            <a:extLst>
              <a:ext uri="{FF2B5EF4-FFF2-40B4-BE49-F238E27FC236}">
                <a16:creationId xmlns:a16="http://schemas.microsoft.com/office/drawing/2014/main" id="{76570D9D-561A-3DA5-06EA-4DA00B98D683}"/>
              </a:ext>
            </a:extLst>
          </p:cNvPr>
          <p:cNvSpPr>
            <a:spLocks noGrp="1"/>
          </p:cNvSpPr>
          <p:nvPr>
            <p:ph idx="1"/>
          </p:nvPr>
        </p:nvSpPr>
        <p:spPr>
          <a:xfrm>
            <a:off x="685346" y="1732450"/>
            <a:ext cx="7765322" cy="4622804"/>
          </a:xfrm>
          <a:effectLst/>
        </p:spPr>
        <p:txBody>
          <a:bodyPr>
            <a:spAutoFit/>
          </a:bodyPr>
          <a:lstStyle/>
          <a:p>
            <a:pPr marL="27675" indent="0">
              <a:buNone/>
            </a:pPr>
            <a:r>
              <a:rPr lang="en-US" sz="2800" b="1" dirty="0">
                <a:solidFill>
                  <a:srgbClr val="FFFF00"/>
                </a:solidFill>
              </a:rPr>
              <a:t>Esther</a:t>
            </a:r>
          </a:p>
          <a:p>
            <a:r>
              <a:rPr lang="en-US" sz="2800" dirty="0">
                <a:solidFill>
                  <a:schemeClr val="tx1"/>
                </a:solidFill>
              </a:rPr>
              <a:t>Queen Vashti refused to display her beauty in front of the King’s guests at a feast</a:t>
            </a:r>
          </a:p>
          <a:p>
            <a:r>
              <a:rPr lang="en-US" sz="2800" dirty="0">
                <a:solidFill>
                  <a:schemeClr val="tx1"/>
                </a:solidFill>
              </a:rPr>
              <a:t>King Ahasuerus intends to depose her and appoint a new queen</a:t>
            </a:r>
          </a:p>
          <a:p>
            <a:r>
              <a:rPr lang="en-US" sz="2800" dirty="0">
                <a:solidFill>
                  <a:schemeClr val="tx1"/>
                </a:solidFill>
              </a:rPr>
              <a:t>Mordecai brought Esther to be shown to the king</a:t>
            </a:r>
          </a:p>
          <a:p>
            <a:r>
              <a:rPr lang="en-US" sz="2800" dirty="0">
                <a:solidFill>
                  <a:schemeClr val="tx1"/>
                </a:solidFill>
              </a:rPr>
              <a:t>Replaced Vashti as queen in Medo-Persian empire</a:t>
            </a:r>
          </a:p>
        </p:txBody>
      </p:sp>
    </p:spTree>
    <p:extLst>
      <p:ext uri="{BB962C8B-B14F-4D97-AF65-F5344CB8AC3E}">
        <p14:creationId xmlns:p14="http://schemas.microsoft.com/office/powerpoint/2010/main" val="1884370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9BC71-7321-9DA6-6628-CD98464DDD35}"/>
              </a:ext>
            </a:extLst>
          </p:cNvPr>
          <p:cNvSpPr>
            <a:spLocks noGrp="1"/>
          </p:cNvSpPr>
          <p:nvPr>
            <p:ph type="title"/>
          </p:nvPr>
        </p:nvSpPr>
        <p:spPr>
          <a:xfrm>
            <a:off x="685346" y="740882"/>
            <a:ext cx="7765322" cy="707886"/>
          </a:xfrm>
        </p:spPr>
        <p:txBody>
          <a:bodyPr>
            <a:spAutoFit/>
          </a:bodyPr>
          <a:lstStyle/>
          <a:p>
            <a:r>
              <a:rPr lang="en-US" dirty="0">
                <a:solidFill>
                  <a:schemeClr val="tx1"/>
                </a:solidFill>
              </a:rPr>
              <a:t>The Finger of God – Providence</a:t>
            </a:r>
          </a:p>
        </p:txBody>
      </p:sp>
      <p:sp>
        <p:nvSpPr>
          <p:cNvPr id="3" name="Content Placeholder 2">
            <a:extLst>
              <a:ext uri="{FF2B5EF4-FFF2-40B4-BE49-F238E27FC236}">
                <a16:creationId xmlns:a16="http://schemas.microsoft.com/office/drawing/2014/main" id="{D5B4D884-C661-ED38-5406-96EE619ED36F}"/>
              </a:ext>
            </a:extLst>
          </p:cNvPr>
          <p:cNvSpPr>
            <a:spLocks noGrp="1"/>
          </p:cNvSpPr>
          <p:nvPr>
            <p:ph idx="1"/>
          </p:nvPr>
        </p:nvSpPr>
        <p:spPr>
          <a:xfrm>
            <a:off x="685346" y="1732450"/>
            <a:ext cx="7765322" cy="3003899"/>
          </a:xfrm>
          <a:effectLst/>
        </p:spPr>
        <p:txBody>
          <a:bodyPr>
            <a:spAutoFit/>
          </a:bodyPr>
          <a:lstStyle/>
          <a:p>
            <a:pPr marL="27675" indent="0">
              <a:buNone/>
            </a:pPr>
            <a:r>
              <a:rPr lang="en-US" sz="2800" b="1" dirty="0">
                <a:solidFill>
                  <a:srgbClr val="FFFF00"/>
                </a:solidFill>
              </a:rPr>
              <a:t>Esther – continued</a:t>
            </a:r>
          </a:p>
          <a:p>
            <a:r>
              <a:rPr lang="en-US" sz="2800" dirty="0">
                <a:solidFill>
                  <a:schemeClr val="tx1"/>
                </a:solidFill>
              </a:rPr>
              <a:t>Mordecai refused to bow down to Haman, the King’s servant</a:t>
            </a:r>
          </a:p>
          <a:p>
            <a:r>
              <a:rPr lang="en-US" sz="2800" dirty="0">
                <a:solidFill>
                  <a:schemeClr val="tx1"/>
                </a:solidFill>
              </a:rPr>
              <a:t>Haman angered and obtains the King’s permission to destroy the Jews by the sword throughout the whole Kingdom</a:t>
            </a:r>
          </a:p>
        </p:txBody>
      </p:sp>
    </p:spTree>
    <p:extLst>
      <p:ext uri="{BB962C8B-B14F-4D97-AF65-F5344CB8AC3E}">
        <p14:creationId xmlns:p14="http://schemas.microsoft.com/office/powerpoint/2010/main" val="813195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65033-05A7-7BCD-1187-8D675EA3DA1F}"/>
              </a:ext>
            </a:extLst>
          </p:cNvPr>
          <p:cNvSpPr>
            <a:spLocks noGrp="1"/>
          </p:cNvSpPr>
          <p:nvPr>
            <p:ph type="title"/>
          </p:nvPr>
        </p:nvSpPr>
        <p:spPr>
          <a:xfrm>
            <a:off x="685346" y="740882"/>
            <a:ext cx="7765322" cy="707886"/>
          </a:xfrm>
        </p:spPr>
        <p:txBody>
          <a:bodyPr>
            <a:spAutoFit/>
          </a:bodyPr>
          <a:lstStyle/>
          <a:p>
            <a:r>
              <a:rPr lang="en-US" dirty="0">
                <a:solidFill>
                  <a:schemeClr val="tx1"/>
                </a:solidFill>
              </a:rPr>
              <a:t>The Finger of God – Providence</a:t>
            </a:r>
          </a:p>
        </p:txBody>
      </p:sp>
      <p:sp>
        <p:nvSpPr>
          <p:cNvPr id="3" name="Content Placeholder 2">
            <a:extLst>
              <a:ext uri="{FF2B5EF4-FFF2-40B4-BE49-F238E27FC236}">
                <a16:creationId xmlns:a16="http://schemas.microsoft.com/office/drawing/2014/main" id="{741A7843-34EA-3072-1308-F7BD5E3C01EE}"/>
              </a:ext>
            </a:extLst>
          </p:cNvPr>
          <p:cNvSpPr>
            <a:spLocks noGrp="1"/>
          </p:cNvSpPr>
          <p:nvPr>
            <p:ph idx="1"/>
          </p:nvPr>
        </p:nvSpPr>
        <p:spPr>
          <a:xfrm>
            <a:off x="685346" y="1732450"/>
            <a:ext cx="7765322" cy="5053691"/>
          </a:xfrm>
          <a:effectLst/>
        </p:spPr>
        <p:txBody>
          <a:bodyPr>
            <a:spAutoFit/>
          </a:bodyPr>
          <a:lstStyle/>
          <a:p>
            <a:pPr marL="27675" indent="0">
              <a:buNone/>
            </a:pPr>
            <a:r>
              <a:rPr lang="en-US" sz="2800" b="1" dirty="0">
                <a:solidFill>
                  <a:srgbClr val="FFFF00"/>
                </a:solidFill>
              </a:rPr>
              <a:t>Esther – continued</a:t>
            </a:r>
          </a:p>
          <a:p>
            <a:r>
              <a:rPr lang="en-US" sz="2800" dirty="0">
                <a:solidFill>
                  <a:schemeClr val="tx1"/>
                </a:solidFill>
              </a:rPr>
              <a:t>Mordecai communicates back and forth by letter with Esther regarding the decree, asking her to approach the King</a:t>
            </a:r>
          </a:p>
          <a:p>
            <a:r>
              <a:rPr lang="en-US" sz="2800" dirty="0">
                <a:solidFill>
                  <a:schemeClr val="tx1"/>
                </a:solidFill>
              </a:rPr>
              <a:t>Esther is reluctant to appear without being called</a:t>
            </a:r>
          </a:p>
          <a:p>
            <a:r>
              <a:rPr lang="en-US" sz="2800" dirty="0">
                <a:solidFill>
                  <a:schemeClr val="tx1"/>
                </a:solidFill>
              </a:rPr>
              <a:t>Mordecai makes a powerful statement</a:t>
            </a:r>
            <a:br>
              <a:rPr lang="en-US" sz="2800" dirty="0">
                <a:solidFill>
                  <a:schemeClr val="tx1"/>
                </a:solidFill>
              </a:rPr>
            </a:br>
            <a:r>
              <a:rPr lang="en-US" sz="2800" dirty="0">
                <a:solidFill>
                  <a:schemeClr val="tx1"/>
                </a:solidFill>
              </a:rPr>
              <a:t>(Esther 4:14)</a:t>
            </a:r>
          </a:p>
          <a:p>
            <a:r>
              <a:rPr lang="en-US" sz="2800" dirty="0">
                <a:solidFill>
                  <a:schemeClr val="tx1"/>
                </a:solidFill>
              </a:rPr>
              <a:t>This was an appeal to recognize the providence of God!</a:t>
            </a:r>
          </a:p>
        </p:txBody>
      </p:sp>
    </p:spTree>
    <p:extLst>
      <p:ext uri="{BB962C8B-B14F-4D97-AF65-F5344CB8AC3E}">
        <p14:creationId xmlns:p14="http://schemas.microsoft.com/office/powerpoint/2010/main" val="2615832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F2253-DC07-26C6-5FDE-C42E396A6425}"/>
              </a:ext>
            </a:extLst>
          </p:cNvPr>
          <p:cNvSpPr>
            <a:spLocks noGrp="1"/>
          </p:cNvSpPr>
          <p:nvPr>
            <p:ph type="title"/>
          </p:nvPr>
        </p:nvSpPr>
        <p:spPr>
          <a:xfrm>
            <a:off x="685346" y="740882"/>
            <a:ext cx="7765322" cy="707886"/>
          </a:xfrm>
        </p:spPr>
        <p:txBody>
          <a:bodyPr>
            <a:spAutoFit/>
          </a:bodyPr>
          <a:lstStyle/>
          <a:p>
            <a:r>
              <a:rPr lang="en-US" dirty="0">
                <a:solidFill>
                  <a:schemeClr val="tx1"/>
                </a:solidFill>
              </a:rPr>
              <a:t>The Finger of God – Providence</a:t>
            </a:r>
          </a:p>
        </p:txBody>
      </p:sp>
      <p:sp>
        <p:nvSpPr>
          <p:cNvPr id="3" name="Content Placeholder 2">
            <a:extLst>
              <a:ext uri="{FF2B5EF4-FFF2-40B4-BE49-F238E27FC236}">
                <a16:creationId xmlns:a16="http://schemas.microsoft.com/office/drawing/2014/main" id="{3B852584-BA0B-0217-337D-D5137A836CB6}"/>
              </a:ext>
            </a:extLst>
          </p:cNvPr>
          <p:cNvSpPr>
            <a:spLocks noGrp="1"/>
          </p:cNvSpPr>
          <p:nvPr>
            <p:ph idx="1"/>
          </p:nvPr>
        </p:nvSpPr>
        <p:spPr>
          <a:xfrm>
            <a:off x="141401" y="1732450"/>
            <a:ext cx="8870623" cy="5053691"/>
          </a:xfrm>
          <a:effectLst/>
        </p:spPr>
        <p:txBody>
          <a:bodyPr wrap="square">
            <a:spAutoFit/>
          </a:bodyPr>
          <a:lstStyle/>
          <a:p>
            <a:pPr marL="27675" indent="0">
              <a:buNone/>
            </a:pPr>
            <a:r>
              <a:rPr lang="en-US" sz="2800" b="1" dirty="0">
                <a:solidFill>
                  <a:srgbClr val="FFFF00"/>
                </a:solidFill>
              </a:rPr>
              <a:t>Not all things are the result of God’s Finger</a:t>
            </a:r>
          </a:p>
          <a:p>
            <a:r>
              <a:rPr lang="en-US" sz="2800" dirty="0">
                <a:solidFill>
                  <a:schemeClr val="tx1"/>
                </a:solidFill>
              </a:rPr>
              <a:t>Time and chance exist</a:t>
            </a:r>
          </a:p>
          <a:p>
            <a:r>
              <a:rPr lang="en-US" sz="2800" dirty="0">
                <a:solidFill>
                  <a:schemeClr val="tx1"/>
                </a:solidFill>
              </a:rPr>
              <a:t>Ecclesiastes 9:11, “I returned and saw under the sun that the race is not to the swift, nor the battle to the strong, neither yet bread to the wise, nor yet riches to men of understanding, nor yet favor to men of skill, but </a:t>
            </a:r>
            <a:r>
              <a:rPr lang="en-US" sz="2800" b="1" u="sng" dirty="0">
                <a:solidFill>
                  <a:srgbClr val="FFFF00"/>
                </a:solidFill>
              </a:rPr>
              <a:t>time and chance</a:t>
            </a:r>
            <a:r>
              <a:rPr lang="en-US" sz="2800" dirty="0">
                <a:solidFill>
                  <a:schemeClr val="tx1"/>
                </a:solidFill>
              </a:rPr>
              <a:t> happened to them all.” (ASV)</a:t>
            </a:r>
          </a:p>
          <a:p>
            <a:r>
              <a:rPr lang="en-US" sz="2800" dirty="0">
                <a:solidFill>
                  <a:schemeClr val="tx1"/>
                </a:solidFill>
              </a:rPr>
              <a:t>Luke 10:30-31, “… by </a:t>
            </a:r>
            <a:r>
              <a:rPr lang="en-US" sz="2800" b="1" u="sng" dirty="0">
                <a:solidFill>
                  <a:srgbClr val="FFFF00"/>
                </a:solidFill>
              </a:rPr>
              <a:t>chance</a:t>
            </a:r>
            <a:r>
              <a:rPr lang="en-US" sz="2800" dirty="0">
                <a:solidFill>
                  <a:schemeClr val="tx1"/>
                </a:solidFill>
              </a:rPr>
              <a:t> a certain priest” (ASV)</a:t>
            </a:r>
          </a:p>
          <a:p>
            <a:r>
              <a:rPr lang="en-US" sz="2800" dirty="0">
                <a:solidFill>
                  <a:schemeClr val="tx1"/>
                </a:solidFill>
              </a:rPr>
              <a:t>Deuteronomy 29:29, “… the secret things belong unto Jehovah our God” (ASV)</a:t>
            </a:r>
          </a:p>
        </p:txBody>
      </p:sp>
    </p:spTree>
    <p:extLst>
      <p:ext uri="{BB962C8B-B14F-4D97-AF65-F5344CB8AC3E}">
        <p14:creationId xmlns:p14="http://schemas.microsoft.com/office/powerpoint/2010/main" val="741750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813BE-0AC6-DD20-0D87-18516C342BC2}"/>
              </a:ext>
            </a:extLst>
          </p:cNvPr>
          <p:cNvSpPr>
            <a:spLocks noGrp="1"/>
          </p:cNvSpPr>
          <p:nvPr>
            <p:ph type="title"/>
          </p:nvPr>
        </p:nvSpPr>
        <p:spPr>
          <a:xfrm>
            <a:off x="685346" y="740882"/>
            <a:ext cx="7765322" cy="707886"/>
          </a:xfrm>
        </p:spPr>
        <p:txBody>
          <a:bodyPr>
            <a:spAutoFit/>
          </a:bodyPr>
          <a:lstStyle/>
          <a:p>
            <a:r>
              <a:rPr lang="en-US" dirty="0">
                <a:solidFill>
                  <a:schemeClr val="tx1"/>
                </a:solidFill>
              </a:rPr>
              <a:t>The Finger of God – Preservation</a:t>
            </a:r>
          </a:p>
        </p:txBody>
      </p:sp>
      <p:sp>
        <p:nvSpPr>
          <p:cNvPr id="3" name="Content Placeholder 2">
            <a:extLst>
              <a:ext uri="{FF2B5EF4-FFF2-40B4-BE49-F238E27FC236}">
                <a16:creationId xmlns:a16="http://schemas.microsoft.com/office/drawing/2014/main" id="{31B9E33B-2392-8FF4-42FE-079F787728B8}"/>
              </a:ext>
            </a:extLst>
          </p:cNvPr>
          <p:cNvSpPr>
            <a:spLocks noGrp="1"/>
          </p:cNvSpPr>
          <p:nvPr>
            <p:ph idx="1"/>
          </p:nvPr>
        </p:nvSpPr>
        <p:spPr>
          <a:xfrm>
            <a:off x="685346" y="1732450"/>
            <a:ext cx="7765322" cy="4785926"/>
          </a:xfrm>
          <a:effectLst/>
        </p:spPr>
        <p:txBody>
          <a:bodyPr>
            <a:spAutoFit/>
          </a:bodyPr>
          <a:lstStyle/>
          <a:p>
            <a:pPr marL="27675" indent="0">
              <a:buNone/>
            </a:pPr>
            <a:r>
              <a:rPr lang="en-US" sz="2800" b="1" dirty="0">
                <a:solidFill>
                  <a:srgbClr val="FFFF00"/>
                </a:solidFill>
              </a:rPr>
              <a:t>The Preservation of the Word</a:t>
            </a:r>
          </a:p>
          <a:p>
            <a:r>
              <a:rPr lang="en-US" sz="2800" dirty="0">
                <a:solidFill>
                  <a:schemeClr val="tx1"/>
                </a:solidFill>
              </a:rPr>
              <a:t>It is living and active (Hebrews 4:12-13)</a:t>
            </a:r>
          </a:p>
          <a:p>
            <a:r>
              <a:rPr lang="en-US" sz="2800" dirty="0">
                <a:solidFill>
                  <a:schemeClr val="tx1"/>
                </a:solidFill>
              </a:rPr>
              <a:t>More copies of ancient manuscripts than any other text of antiquity</a:t>
            </a:r>
          </a:p>
          <a:p>
            <a:pPr lvl="1">
              <a:buFont typeface="Wingdings" panose="05000000000000000000" pitchFamily="2" charset="2"/>
              <a:buChar char="Ø"/>
            </a:pPr>
            <a:r>
              <a:rPr lang="en-US" sz="2800" dirty="0">
                <a:solidFill>
                  <a:schemeClr val="tx1"/>
                </a:solidFill>
              </a:rPr>
              <a:t>Over 4,000 Greek Manuscripts</a:t>
            </a:r>
          </a:p>
          <a:p>
            <a:pPr lvl="1">
              <a:buFont typeface="Wingdings" panose="05000000000000000000" pitchFamily="2" charset="2"/>
              <a:buChar char="Ø"/>
            </a:pPr>
            <a:r>
              <a:rPr lang="en-US" sz="2800" dirty="0">
                <a:solidFill>
                  <a:schemeClr val="tx1"/>
                </a:solidFill>
              </a:rPr>
              <a:t>13,000 copies of portions of the New Testament</a:t>
            </a:r>
          </a:p>
          <a:p>
            <a:pPr lvl="1">
              <a:buFont typeface="Wingdings" panose="05000000000000000000" pitchFamily="2" charset="2"/>
              <a:buChar char="Ø"/>
            </a:pPr>
            <a:r>
              <a:rPr lang="en-US" sz="2800" dirty="0">
                <a:solidFill>
                  <a:schemeClr val="tx1"/>
                </a:solidFill>
              </a:rPr>
              <a:t>Compared to secular writings – Caesar’s Gallic Wars has only 10 Greek manuscripts</a:t>
            </a:r>
          </a:p>
        </p:txBody>
      </p:sp>
    </p:spTree>
    <p:extLst>
      <p:ext uri="{BB962C8B-B14F-4D97-AF65-F5344CB8AC3E}">
        <p14:creationId xmlns:p14="http://schemas.microsoft.com/office/powerpoint/2010/main" val="823856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F0181-B9E5-6812-47C1-DBBF43B6D4CA}"/>
              </a:ext>
            </a:extLst>
          </p:cNvPr>
          <p:cNvSpPr>
            <a:spLocks noGrp="1"/>
          </p:cNvSpPr>
          <p:nvPr>
            <p:ph type="title"/>
          </p:nvPr>
        </p:nvSpPr>
        <p:spPr>
          <a:xfrm>
            <a:off x="685346" y="740882"/>
            <a:ext cx="7765322" cy="707886"/>
          </a:xfrm>
        </p:spPr>
        <p:txBody>
          <a:bodyPr>
            <a:spAutoFit/>
          </a:bodyPr>
          <a:lstStyle/>
          <a:p>
            <a:r>
              <a:rPr lang="en-US" dirty="0">
                <a:solidFill>
                  <a:schemeClr val="tx1"/>
                </a:solidFill>
              </a:rPr>
              <a:t>The Finger of God – Preservation</a:t>
            </a:r>
          </a:p>
        </p:txBody>
      </p:sp>
      <p:sp>
        <p:nvSpPr>
          <p:cNvPr id="3" name="Content Placeholder 2">
            <a:extLst>
              <a:ext uri="{FF2B5EF4-FFF2-40B4-BE49-F238E27FC236}">
                <a16:creationId xmlns:a16="http://schemas.microsoft.com/office/drawing/2014/main" id="{9C9F9EDC-F270-4CF8-1EA6-80052EB200EC}"/>
              </a:ext>
            </a:extLst>
          </p:cNvPr>
          <p:cNvSpPr>
            <a:spLocks noGrp="1"/>
          </p:cNvSpPr>
          <p:nvPr>
            <p:ph idx="1"/>
          </p:nvPr>
        </p:nvSpPr>
        <p:spPr>
          <a:xfrm>
            <a:off x="685346" y="1732450"/>
            <a:ext cx="7765322" cy="4133439"/>
          </a:xfrm>
          <a:effectLst/>
        </p:spPr>
        <p:txBody>
          <a:bodyPr>
            <a:spAutoFit/>
          </a:bodyPr>
          <a:lstStyle/>
          <a:p>
            <a:r>
              <a:rPr lang="en-US" sz="2800" dirty="0">
                <a:solidFill>
                  <a:schemeClr val="tx1"/>
                </a:solidFill>
                <a:effectLst/>
              </a:rPr>
              <a:t>“The evidence for our New Testament writings is ever so much greater than the evidence for many writings of classical authors, the authenticity of which no one dreams of questioning. And if the New Testament were a collection of secular writings, their authenticity would generally be as beyond all doubt.” </a:t>
            </a:r>
            <a:br>
              <a:rPr lang="en-US" sz="2800" dirty="0">
                <a:solidFill>
                  <a:schemeClr val="tx1"/>
                </a:solidFill>
              </a:rPr>
            </a:br>
            <a:r>
              <a:rPr lang="en-US" sz="2800" dirty="0">
                <a:solidFill>
                  <a:schemeClr val="tx1"/>
                </a:solidFill>
                <a:effectLst/>
              </a:rPr>
              <a:t> – F. F. Bruce (Biblical scholar from England)</a:t>
            </a:r>
          </a:p>
          <a:p>
            <a:r>
              <a:rPr lang="en-US" sz="2800" b="1" dirty="0">
                <a:solidFill>
                  <a:srgbClr val="FFFF00"/>
                </a:solidFill>
                <a:effectLst/>
              </a:rPr>
              <a:t>God’s finger preserved His Word!</a:t>
            </a:r>
            <a:endParaRPr lang="en-US" sz="2800" b="1" dirty="0">
              <a:solidFill>
                <a:srgbClr val="FFFF00"/>
              </a:solidFill>
            </a:endParaRPr>
          </a:p>
        </p:txBody>
      </p:sp>
    </p:spTree>
    <p:extLst>
      <p:ext uri="{BB962C8B-B14F-4D97-AF65-F5344CB8AC3E}">
        <p14:creationId xmlns:p14="http://schemas.microsoft.com/office/powerpoint/2010/main" val="2188919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99257-73A3-7C8A-AFEC-0223B62FCFD7}"/>
              </a:ext>
            </a:extLst>
          </p:cNvPr>
          <p:cNvSpPr>
            <a:spLocks noGrp="1"/>
          </p:cNvSpPr>
          <p:nvPr>
            <p:ph type="title"/>
          </p:nvPr>
        </p:nvSpPr>
        <p:spPr>
          <a:xfrm>
            <a:off x="685346" y="740882"/>
            <a:ext cx="7765322" cy="707886"/>
          </a:xfrm>
        </p:spPr>
        <p:txBody>
          <a:bodyPr>
            <a:spAutoFit/>
          </a:bodyPr>
          <a:lstStyle/>
          <a:p>
            <a:r>
              <a:rPr lang="en-US" dirty="0">
                <a:solidFill>
                  <a:schemeClr val="tx1"/>
                </a:solidFill>
              </a:rPr>
              <a:t>The Finger of God – Conclusion</a:t>
            </a:r>
          </a:p>
        </p:txBody>
      </p:sp>
      <p:sp>
        <p:nvSpPr>
          <p:cNvPr id="3" name="Content Placeholder 2">
            <a:extLst>
              <a:ext uri="{FF2B5EF4-FFF2-40B4-BE49-F238E27FC236}">
                <a16:creationId xmlns:a16="http://schemas.microsoft.com/office/drawing/2014/main" id="{205EA9CF-24C1-32EE-8EB0-310597FC597F}"/>
              </a:ext>
            </a:extLst>
          </p:cNvPr>
          <p:cNvSpPr>
            <a:spLocks noGrp="1"/>
          </p:cNvSpPr>
          <p:nvPr>
            <p:ph idx="1"/>
          </p:nvPr>
        </p:nvSpPr>
        <p:spPr>
          <a:xfrm>
            <a:off x="685346" y="1732450"/>
            <a:ext cx="7765322" cy="3167021"/>
          </a:xfrm>
          <a:effectLst/>
        </p:spPr>
        <p:txBody>
          <a:bodyPr>
            <a:spAutoFit/>
          </a:bodyPr>
          <a:lstStyle/>
          <a:p>
            <a:r>
              <a:rPr lang="en-US" sz="2800" dirty="0">
                <a:solidFill>
                  <a:schemeClr val="tx1"/>
                </a:solidFill>
              </a:rPr>
              <a:t>God’s finger is alive and well today</a:t>
            </a:r>
          </a:p>
          <a:p>
            <a:r>
              <a:rPr lang="en-US" sz="2800" dirty="0">
                <a:solidFill>
                  <a:schemeClr val="tx1"/>
                </a:solidFill>
              </a:rPr>
              <a:t>He does work in the universe and in the affairs of men</a:t>
            </a:r>
          </a:p>
          <a:p>
            <a:r>
              <a:rPr lang="en-US" sz="2800" dirty="0">
                <a:solidFill>
                  <a:schemeClr val="tx1"/>
                </a:solidFill>
              </a:rPr>
              <a:t>While it is no longer in a miraculous way, His finger is at work</a:t>
            </a:r>
          </a:p>
          <a:p>
            <a:r>
              <a:rPr lang="en-US" sz="2800" dirty="0">
                <a:solidFill>
                  <a:schemeClr val="tx1"/>
                </a:solidFill>
              </a:rPr>
              <a:t>We should take confidence in this!</a:t>
            </a:r>
          </a:p>
        </p:txBody>
      </p:sp>
    </p:spTree>
    <p:extLst>
      <p:ext uri="{BB962C8B-B14F-4D97-AF65-F5344CB8AC3E}">
        <p14:creationId xmlns:p14="http://schemas.microsoft.com/office/powerpoint/2010/main" val="924412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72930-2AD2-0BC4-DAD1-A2B2D7FFC3C5}"/>
              </a:ext>
            </a:extLst>
          </p:cNvPr>
          <p:cNvSpPr>
            <a:spLocks noGrp="1"/>
          </p:cNvSpPr>
          <p:nvPr>
            <p:ph type="title"/>
          </p:nvPr>
        </p:nvSpPr>
        <p:spPr>
          <a:xfrm>
            <a:off x="685346" y="740882"/>
            <a:ext cx="7765322" cy="707886"/>
          </a:xfrm>
        </p:spPr>
        <p:txBody>
          <a:bodyPr>
            <a:spAutoFit/>
          </a:bodyPr>
          <a:lstStyle/>
          <a:p>
            <a:r>
              <a:rPr lang="en-US" dirty="0">
                <a:solidFill>
                  <a:schemeClr val="tx1"/>
                </a:solidFill>
              </a:rPr>
              <a:t>The Invitation</a:t>
            </a:r>
          </a:p>
        </p:txBody>
      </p:sp>
      <p:sp>
        <p:nvSpPr>
          <p:cNvPr id="3" name="Content Placeholder 2">
            <a:extLst>
              <a:ext uri="{FF2B5EF4-FFF2-40B4-BE49-F238E27FC236}">
                <a16:creationId xmlns:a16="http://schemas.microsoft.com/office/drawing/2014/main" id="{0822C234-3099-BF93-7B7A-D8921E9DE731}"/>
              </a:ext>
            </a:extLst>
          </p:cNvPr>
          <p:cNvSpPr>
            <a:spLocks noGrp="1"/>
          </p:cNvSpPr>
          <p:nvPr>
            <p:ph idx="1"/>
          </p:nvPr>
        </p:nvSpPr>
        <p:spPr>
          <a:xfrm>
            <a:off x="685346" y="1732450"/>
            <a:ext cx="7765322" cy="3597908"/>
          </a:xfrm>
          <a:effectLst/>
        </p:spPr>
        <p:txBody>
          <a:bodyPr>
            <a:spAutoFit/>
          </a:bodyPr>
          <a:lstStyle/>
          <a:p>
            <a:r>
              <a:rPr lang="en-US" sz="2800" dirty="0">
                <a:solidFill>
                  <a:schemeClr val="tx1"/>
                </a:solidFill>
              </a:rPr>
              <a:t>The creation by His finger points to His existence</a:t>
            </a:r>
          </a:p>
          <a:p>
            <a:r>
              <a:rPr lang="en-US" sz="2800" dirty="0">
                <a:solidFill>
                  <a:schemeClr val="tx1"/>
                </a:solidFill>
              </a:rPr>
              <a:t>God’s finger preserved the scripture so we may know His will for us</a:t>
            </a:r>
          </a:p>
          <a:p>
            <a:r>
              <a:rPr lang="en-US" sz="2800" dirty="0">
                <a:solidFill>
                  <a:schemeClr val="tx1"/>
                </a:solidFill>
              </a:rPr>
              <a:t>The scripture is clear, a day of judgement is coming</a:t>
            </a:r>
          </a:p>
          <a:p>
            <a:r>
              <a:rPr lang="en-US" sz="2800" dirty="0">
                <a:solidFill>
                  <a:schemeClr val="tx1"/>
                </a:solidFill>
              </a:rPr>
              <a:t>Are you ready?</a:t>
            </a:r>
          </a:p>
        </p:txBody>
      </p:sp>
    </p:spTree>
    <p:extLst>
      <p:ext uri="{BB962C8B-B14F-4D97-AF65-F5344CB8AC3E}">
        <p14:creationId xmlns:p14="http://schemas.microsoft.com/office/powerpoint/2010/main" val="656415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932C3-F21B-9F5C-5EC5-F5261DBB87BB}"/>
              </a:ext>
            </a:extLst>
          </p:cNvPr>
          <p:cNvSpPr>
            <a:spLocks noGrp="1"/>
          </p:cNvSpPr>
          <p:nvPr>
            <p:ph type="title"/>
          </p:nvPr>
        </p:nvSpPr>
        <p:spPr>
          <a:xfrm>
            <a:off x="685346" y="740882"/>
            <a:ext cx="7765322" cy="707886"/>
          </a:xfrm>
        </p:spPr>
        <p:txBody>
          <a:bodyPr>
            <a:spAutoFit/>
          </a:bodyPr>
          <a:lstStyle/>
          <a:p>
            <a:r>
              <a:rPr lang="en-US" dirty="0">
                <a:solidFill>
                  <a:schemeClr val="tx1"/>
                </a:solidFill>
              </a:rPr>
              <a:t>The Plan</a:t>
            </a:r>
          </a:p>
        </p:txBody>
      </p:sp>
      <p:sp>
        <p:nvSpPr>
          <p:cNvPr id="3" name="Content Placeholder 2">
            <a:extLst>
              <a:ext uri="{FF2B5EF4-FFF2-40B4-BE49-F238E27FC236}">
                <a16:creationId xmlns:a16="http://schemas.microsoft.com/office/drawing/2014/main" id="{D90211E4-66BE-1AC2-EF0B-D1ACA42842ED}"/>
              </a:ext>
            </a:extLst>
          </p:cNvPr>
          <p:cNvSpPr>
            <a:spLocks noGrp="1"/>
          </p:cNvSpPr>
          <p:nvPr>
            <p:ph idx="1"/>
          </p:nvPr>
        </p:nvSpPr>
        <p:spPr>
          <a:xfrm>
            <a:off x="685346" y="1732450"/>
            <a:ext cx="7765322" cy="3493264"/>
          </a:xfrm>
          <a:effectLst/>
        </p:spPr>
        <p:txBody>
          <a:bodyPr>
            <a:spAutoFit/>
          </a:bodyPr>
          <a:lstStyle/>
          <a:p>
            <a:pPr marL="27675" indent="0">
              <a:buNone/>
            </a:pPr>
            <a:r>
              <a:rPr lang="en-US" sz="2800" b="1" dirty="0">
                <a:solidFill>
                  <a:srgbClr val="FFFF00"/>
                </a:solidFill>
              </a:rPr>
              <a:t>Not a Christian?</a:t>
            </a:r>
          </a:p>
          <a:p>
            <a:r>
              <a:rPr lang="en-US" sz="2800" dirty="0">
                <a:solidFill>
                  <a:schemeClr val="tx1"/>
                </a:solidFill>
              </a:rPr>
              <a:t>Hear (Romans 10:17)</a:t>
            </a:r>
          </a:p>
          <a:p>
            <a:r>
              <a:rPr lang="en-US" sz="2800" dirty="0">
                <a:solidFill>
                  <a:schemeClr val="tx1"/>
                </a:solidFill>
              </a:rPr>
              <a:t>Believe (Hebrews 11:6)</a:t>
            </a:r>
          </a:p>
          <a:p>
            <a:r>
              <a:rPr lang="en-US" sz="2800" dirty="0">
                <a:solidFill>
                  <a:schemeClr val="tx1"/>
                </a:solidFill>
              </a:rPr>
              <a:t>Repent (Luke 13:3)</a:t>
            </a:r>
          </a:p>
          <a:p>
            <a:r>
              <a:rPr lang="en-US" sz="2800" dirty="0">
                <a:solidFill>
                  <a:schemeClr val="tx1"/>
                </a:solidFill>
              </a:rPr>
              <a:t>Confess (Romans 10:9-10)</a:t>
            </a:r>
          </a:p>
          <a:p>
            <a:r>
              <a:rPr lang="en-US" sz="2800" dirty="0">
                <a:solidFill>
                  <a:schemeClr val="tx1"/>
                </a:solidFill>
              </a:rPr>
              <a:t>Be Baptized (Acts 2:38; Mark 16:15-16)</a:t>
            </a:r>
          </a:p>
        </p:txBody>
      </p:sp>
    </p:spTree>
    <p:extLst>
      <p:ext uri="{BB962C8B-B14F-4D97-AF65-F5344CB8AC3E}">
        <p14:creationId xmlns:p14="http://schemas.microsoft.com/office/powerpoint/2010/main" val="4245062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EA8D1-4FED-2A42-7A93-71B7789DE357}"/>
              </a:ext>
            </a:extLst>
          </p:cNvPr>
          <p:cNvSpPr>
            <a:spLocks noGrp="1"/>
          </p:cNvSpPr>
          <p:nvPr>
            <p:ph type="title"/>
          </p:nvPr>
        </p:nvSpPr>
        <p:spPr>
          <a:xfrm>
            <a:off x="685346" y="740882"/>
            <a:ext cx="7765322" cy="707886"/>
          </a:xfrm>
        </p:spPr>
        <p:txBody>
          <a:bodyPr>
            <a:spAutoFit/>
          </a:bodyPr>
          <a:lstStyle/>
          <a:p>
            <a:r>
              <a:rPr lang="en-US" dirty="0">
                <a:solidFill>
                  <a:schemeClr val="tx1"/>
                </a:solidFill>
              </a:rPr>
              <a:t>The Finger of God</a:t>
            </a:r>
          </a:p>
        </p:txBody>
      </p:sp>
      <p:sp>
        <p:nvSpPr>
          <p:cNvPr id="3" name="Content Placeholder 2">
            <a:extLst>
              <a:ext uri="{FF2B5EF4-FFF2-40B4-BE49-F238E27FC236}">
                <a16:creationId xmlns:a16="http://schemas.microsoft.com/office/drawing/2014/main" id="{9727E2CF-36DA-61EA-1687-EFCED36008A2}"/>
              </a:ext>
            </a:extLst>
          </p:cNvPr>
          <p:cNvSpPr>
            <a:spLocks noGrp="1"/>
          </p:cNvSpPr>
          <p:nvPr>
            <p:ph idx="1"/>
          </p:nvPr>
        </p:nvSpPr>
        <p:spPr>
          <a:xfrm>
            <a:off x="685346" y="1732450"/>
            <a:ext cx="7765322" cy="3761030"/>
          </a:xfrm>
          <a:effectLst/>
        </p:spPr>
        <p:txBody>
          <a:bodyPr>
            <a:spAutoFit/>
          </a:bodyPr>
          <a:lstStyle/>
          <a:p>
            <a:pPr marL="27675" indent="0">
              <a:buNone/>
            </a:pPr>
            <a:r>
              <a:rPr lang="en-US" sz="2800" b="1" dirty="0">
                <a:solidFill>
                  <a:srgbClr val="FFFF00"/>
                </a:solidFill>
              </a:rPr>
              <a:t>The Third Plague</a:t>
            </a:r>
          </a:p>
          <a:p>
            <a:r>
              <a:rPr lang="en-US" sz="2800" dirty="0">
                <a:solidFill>
                  <a:schemeClr val="tx1"/>
                </a:solidFill>
              </a:rPr>
              <a:t>Egyptian Captivity and Oppression</a:t>
            </a:r>
          </a:p>
          <a:p>
            <a:r>
              <a:rPr lang="en-US" sz="2800" dirty="0">
                <a:solidFill>
                  <a:schemeClr val="tx1"/>
                </a:solidFill>
              </a:rPr>
              <a:t>God calls Moses to lead His people</a:t>
            </a:r>
            <a:br>
              <a:rPr lang="en-US" sz="2800" dirty="0">
                <a:solidFill>
                  <a:schemeClr val="tx1"/>
                </a:solidFill>
              </a:rPr>
            </a:br>
            <a:r>
              <a:rPr lang="en-US" sz="2800" dirty="0">
                <a:solidFill>
                  <a:schemeClr val="tx1"/>
                </a:solidFill>
              </a:rPr>
              <a:t>(Exodus 3:9-10)</a:t>
            </a:r>
          </a:p>
          <a:p>
            <a:r>
              <a:rPr lang="en-US" sz="2800" dirty="0">
                <a:solidFill>
                  <a:schemeClr val="tx1"/>
                </a:solidFill>
              </a:rPr>
              <a:t>Pharaoh refuses to let them go (Exodus 8:15)</a:t>
            </a:r>
          </a:p>
          <a:p>
            <a:r>
              <a:rPr lang="en-US" sz="2800" dirty="0">
                <a:solidFill>
                  <a:schemeClr val="tx1"/>
                </a:solidFill>
              </a:rPr>
              <a:t>God through Moses and Aaron unleashes the third plague, lice (Exodus 8:16)</a:t>
            </a:r>
          </a:p>
        </p:txBody>
      </p:sp>
    </p:spTree>
    <p:extLst>
      <p:ext uri="{BB962C8B-B14F-4D97-AF65-F5344CB8AC3E}">
        <p14:creationId xmlns:p14="http://schemas.microsoft.com/office/powerpoint/2010/main" val="3045642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2FA75-0063-4727-07FB-34D4848A8027}"/>
              </a:ext>
            </a:extLst>
          </p:cNvPr>
          <p:cNvSpPr>
            <a:spLocks noGrp="1"/>
          </p:cNvSpPr>
          <p:nvPr>
            <p:ph type="title"/>
          </p:nvPr>
        </p:nvSpPr>
        <p:spPr>
          <a:xfrm>
            <a:off x="685346" y="740882"/>
            <a:ext cx="7765322" cy="707886"/>
          </a:xfrm>
        </p:spPr>
        <p:txBody>
          <a:bodyPr>
            <a:spAutoFit/>
          </a:bodyPr>
          <a:lstStyle/>
          <a:p>
            <a:r>
              <a:rPr lang="en-US" dirty="0">
                <a:solidFill>
                  <a:schemeClr val="tx1"/>
                </a:solidFill>
              </a:rPr>
              <a:t>The Plan</a:t>
            </a:r>
          </a:p>
        </p:txBody>
      </p:sp>
      <p:sp>
        <p:nvSpPr>
          <p:cNvPr id="3" name="Content Placeholder 2">
            <a:extLst>
              <a:ext uri="{FF2B5EF4-FFF2-40B4-BE49-F238E27FC236}">
                <a16:creationId xmlns:a16="http://schemas.microsoft.com/office/drawing/2014/main" id="{FE663AA6-0C10-3AEF-0DAB-840E453FBCA3}"/>
              </a:ext>
            </a:extLst>
          </p:cNvPr>
          <p:cNvSpPr>
            <a:spLocks noGrp="1"/>
          </p:cNvSpPr>
          <p:nvPr>
            <p:ph idx="1"/>
          </p:nvPr>
        </p:nvSpPr>
        <p:spPr>
          <a:xfrm>
            <a:off x="685346" y="1732450"/>
            <a:ext cx="7765322" cy="1117229"/>
          </a:xfrm>
          <a:effectLst/>
        </p:spPr>
        <p:txBody>
          <a:bodyPr>
            <a:spAutoFit/>
          </a:bodyPr>
          <a:lstStyle/>
          <a:p>
            <a:pPr marL="27675" indent="0">
              <a:buNone/>
            </a:pPr>
            <a:r>
              <a:rPr lang="en-US" sz="2800" b="1" dirty="0">
                <a:solidFill>
                  <a:srgbClr val="FFFF00"/>
                </a:solidFill>
              </a:rPr>
              <a:t>A Fallen Christian?</a:t>
            </a:r>
          </a:p>
          <a:p>
            <a:r>
              <a:rPr lang="en-US" sz="2800" dirty="0">
                <a:solidFill>
                  <a:schemeClr val="tx1"/>
                </a:solidFill>
              </a:rPr>
              <a:t>Repent and pray for forgiveness (Acts 8:22-24)</a:t>
            </a:r>
          </a:p>
        </p:txBody>
      </p:sp>
    </p:spTree>
    <p:extLst>
      <p:ext uri="{BB962C8B-B14F-4D97-AF65-F5344CB8AC3E}">
        <p14:creationId xmlns:p14="http://schemas.microsoft.com/office/powerpoint/2010/main" val="1777306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F15EF-34CF-B5F1-E2CC-F9FD7453A36C}"/>
              </a:ext>
            </a:extLst>
          </p:cNvPr>
          <p:cNvSpPr>
            <a:spLocks noGrp="1"/>
          </p:cNvSpPr>
          <p:nvPr>
            <p:ph type="title"/>
          </p:nvPr>
        </p:nvSpPr>
        <p:spPr>
          <a:xfrm>
            <a:off x="685346" y="740882"/>
            <a:ext cx="7765322" cy="707886"/>
          </a:xfrm>
        </p:spPr>
        <p:txBody>
          <a:bodyPr>
            <a:spAutoFit/>
          </a:bodyPr>
          <a:lstStyle/>
          <a:p>
            <a:r>
              <a:rPr lang="en-US" dirty="0">
                <a:solidFill>
                  <a:schemeClr val="tx1"/>
                </a:solidFill>
              </a:rPr>
              <a:t>The Finger of God</a:t>
            </a:r>
          </a:p>
        </p:txBody>
      </p:sp>
      <p:sp>
        <p:nvSpPr>
          <p:cNvPr id="3" name="Content Placeholder 2">
            <a:extLst>
              <a:ext uri="{FF2B5EF4-FFF2-40B4-BE49-F238E27FC236}">
                <a16:creationId xmlns:a16="http://schemas.microsoft.com/office/drawing/2014/main" id="{0AAFDE93-60ED-625F-59F0-6DFB55311CEC}"/>
              </a:ext>
            </a:extLst>
          </p:cNvPr>
          <p:cNvSpPr>
            <a:spLocks noGrp="1"/>
          </p:cNvSpPr>
          <p:nvPr>
            <p:ph idx="1"/>
          </p:nvPr>
        </p:nvSpPr>
        <p:spPr>
          <a:xfrm>
            <a:off x="685346" y="1732450"/>
            <a:ext cx="7765322" cy="3865674"/>
          </a:xfrm>
          <a:effectLst/>
        </p:spPr>
        <p:txBody>
          <a:bodyPr>
            <a:spAutoFit/>
          </a:bodyPr>
          <a:lstStyle/>
          <a:p>
            <a:pPr marL="27675" indent="0">
              <a:buNone/>
            </a:pPr>
            <a:r>
              <a:rPr lang="en-US" sz="2800" b="1" dirty="0">
                <a:solidFill>
                  <a:srgbClr val="FFFF00"/>
                </a:solidFill>
              </a:rPr>
              <a:t>The Third Plague – continued</a:t>
            </a:r>
          </a:p>
          <a:p>
            <a:r>
              <a:rPr lang="en-US" sz="2800" b="1" dirty="0">
                <a:solidFill>
                  <a:srgbClr val="FFFF00"/>
                </a:solidFill>
              </a:rPr>
              <a:t>Exodus 8:19</a:t>
            </a:r>
            <a:r>
              <a:rPr lang="en-US" sz="2800" b="1" dirty="0">
                <a:solidFill>
                  <a:schemeClr val="tx1"/>
                </a:solidFill>
              </a:rPr>
              <a:t> </a:t>
            </a:r>
            <a:r>
              <a:rPr lang="en-US" sz="2800" dirty="0">
                <a:solidFill>
                  <a:schemeClr val="tx1"/>
                </a:solidFill>
              </a:rPr>
              <a:t>– “Then the magicians said unto Pharaoh, This is the </a:t>
            </a:r>
            <a:r>
              <a:rPr lang="en-US" sz="2800" b="1" u="sng" dirty="0">
                <a:solidFill>
                  <a:srgbClr val="FFFF00"/>
                </a:solidFill>
              </a:rPr>
              <a:t>finger of God</a:t>
            </a:r>
            <a:r>
              <a:rPr lang="en-US" sz="2800" dirty="0">
                <a:solidFill>
                  <a:schemeClr val="tx1"/>
                </a:solidFill>
              </a:rPr>
              <a:t>; and Pharaoh’s heart was hardened, and he hearkened not unto them; as Jehovah had spoken.” (ASV)</a:t>
            </a:r>
          </a:p>
          <a:p>
            <a:r>
              <a:rPr lang="en-US" sz="2800" dirty="0">
                <a:solidFill>
                  <a:schemeClr val="tx1"/>
                </a:solidFill>
              </a:rPr>
              <a:t>The Egyptian magicians understood the action of God was involved in these events.</a:t>
            </a:r>
          </a:p>
        </p:txBody>
      </p:sp>
    </p:spTree>
    <p:extLst>
      <p:ext uri="{BB962C8B-B14F-4D97-AF65-F5344CB8AC3E}">
        <p14:creationId xmlns:p14="http://schemas.microsoft.com/office/powerpoint/2010/main" val="3021324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2FE04-DAFD-E7C9-7854-CC99AE33157C}"/>
              </a:ext>
            </a:extLst>
          </p:cNvPr>
          <p:cNvSpPr>
            <a:spLocks noGrp="1"/>
          </p:cNvSpPr>
          <p:nvPr>
            <p:ph type="title"/>
          </p:nvPr>
        </p:nvSpPr>
        <p:spPr>
          <a:xfrm>
            <a:off x="685346" y="740882"/>
            <a:ext cx="7765322" cy="707886"/>
          </a:xfrm>
        </p:spPr>
        <p:txBody>
          <a:bodyPr>
            <a:spAutoFit/>
          </a:bodyPr>
          <a:lstStyle/>
          <a:p>
            <a:r>
              <a:rPr lang="en-US" dirty="0">
                <a:solidFill>
                  <a:schemeClr val="tx1"/>
                </a:solidFill>
              </a:rPr>
              <a:t>The Finger of God</a:t>
            </a:r>
          </a:p>
        </p:txBody>
      </p:sp>
      <p:sp>
        <p:nvSpPr>
          <p:cNvPr id="3" name="Content Placeholder 2">
            <a:extLst>
              <a:ext uri="{FF2B5EF4-FFF2-40B4-BE49-F238E27FC236}">
                <a16:creationId xmlns:a16="http://schemas.microsoft.com/office/drawing/2014/main" id="{3CF8490F-AE53-919B-0847-65C8F8F4F2E2}"/>
              </a:ext>
            </a:extLst>
          </p:cNvPr>
          <p:cNvSpPr>
            <a:spLocks noGrp="1"/>
          </p:cNvSpPr>
          <p:nvPr>
            <p:ph idx="1"/>
          </p:nvPr>
        </p:nvSpPr>
        <p:spPr>
          <a:xfrm>
            <a:off x="685346" y="1732450"/>
            <a:ext cx="7765322" cy="3167021"/>
          </a:xfrm>
          <a:effectLst/>
        </p:spPr>
        <p:txBody>
          <a:bodyPr>
            <a:spAutoFit/>
          </a:bodyPr>
          <a:lstStyle/>
          <a:p>
            <a:pPr marL="27675" indent="0">
              <a:buNone/>
            </a:pPr>
            <a:r>
              <a:rPr lang="en-US" sz="2800" b="1" dirty="0">
                <a:solidFill>
                  <a:srgbClr val="FFFF00"/>
                </a:solidFill>
              </a:rPr>
              <a:t>The Tables of Testimony</a:t>
            </a:r>
          </a:p>
          <a:p>
            <a:r>
              <a:rPr lang="en-US" sz="2800" dirty="0">
                <a:solidFill>
                  <a:schemeClr val="tx1"/>
                </a:solidFill>
              </a:rPr>
              <a:t>Israel in the wilderness at Horeb</a:t>
            </a:r>
          </a:p>
          <a:p>
            <a:r>
              <a:rPr lang="en-US" sz="2800" dirty="0">
                <a:solidFill>
                  <a:schemeClr val="tx1"/>
                </a:solidFill>
              </a:rPr>
              <a:t>Moses goes up on the mount to obtain the tables of testimony (Exodus 24:12)</a:t>
            </a:r>
          </a:p>
          <a:p>
            <a:r>
              <a:rPr lang="en-US" sz="2800" dirty="0">
                <a:solidFill>
                  <a:schemeClr val="tx1"/>
                </a:solidFill>
              </a:rPr>
              <a:t>He went up to obtain the Law of God for the people of Israel</a:t>
            </a:r>
          </a:p>
        </p:txBody>
      </p:sp>
    </p:spTree>
    <p:extLst>
      <p:ext uri="{BB962C8B-B14F-4D97-AF65-F5344CB8AC3E}">
        <p14:creationId xmlns:p14="http://schemas.microsoft.com/office/powerpoint/2010/main" val="3270371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E8BF3-964A-31AE-553A-4DDEB8556DE6}"/>
              </a:ext>
            </a:extLst>
          </p:cNvPr>
          <p:cNvSpPr>
            <a:spLocks noGrp="1"/>
          </p:cNvSpPr>
          <p:nvPr>
            <p:ph type="title"/>
          </p:nvPr>
        </p:nvSpPr>
        <p:spPr>
          <a:xfrm>
            <a:off x="685346" y="740882"/>
            <a:ext cx="7765322" cy="707886"/>
          </a:xfrm>
        </p:spPr>
        <p:txBody>
          <a:bodyPr>
            <a:spAutoFit/>
          </a:bodyPr>
          <a:lstStyle/>
          <a:p>
            <a:r>
              <a:rPr lang="en-US" dirty="0">
                <a:solidFill>
                  <a:schemeClr val="tx1"/>
                </a:solidFill>
              </a:rPr>
              <a:t>The Finger of God</a:t>
            </a:r>
          </a:p>
        </p:txBody>
      </p:sp>
      <p:sp>
        <p:nvSpPr>
          <p:cNvPr id="3" name="Content Placeholder 2">
            <a:extLst>
              <a:ext uri="{FF2B5EF4-FFF2-40B4-BE49-F238E27FC236}">
                <a16:creationId xmlns:a16="http://schemas.microsoft.com/office/drawing/2014/main" id="{512CA0BA-DDBD-2B4D-8C9E-DDBACA8B40F3}"/>
              </a:ext>
            </a:extLst>
          </p:cNvPr>
          <p:cNvSpPr>
            <a:spLocks noGrp="1"/>
          </p:cNvSpPr>
          <p:nvPr>
            <p:ph idx="1"/>
          </p:nvPr>
        </p:nvSpPr>
        <p:spPr>
          <a:xfrm>
            <a:off x="685346" y="1732450"/>
            <a:ext cx="7765322" cy="2840778"/>
          </a:xfrm>
          <a:effectLst/>
        </p:spPr>
        <p:txBody>
          <a:bodyPr>
            <a:spAutoFit/>
          </a:bodyPr>
          <a:lstStyle/>
          <a:p>
            <a:pPr marL="27675" indent="0">
              <a:buNone/>
            </a:pPr>
            <a:r>
              <a:rPr lang="en-US" sz="2800" b="1" dirty="0">
                <a:solidFill>
                  <a:srgbClr val="FFFF00"/>
                </a:solidFill>
              </a:rPr>
              <a:t>The Tables of Testimony – continued</a:t>
            </a:r>
          </a:p>
          <a:p>
            <a:pPr marL="27675" indent="0">
              <a:buNone/>
            </a:pPr>
            <a:r>
              <a:rPr lang="en-US" sz="2800" b="1" dirty="0">
                <a:solidFill>
                  <a:srgbClr val="FFFF00"/>
                </a:solidFill>
              </a:rPr>
              <a:t>Exodus 31:18</a:t>
            </a:r>
            <a:r>
              <a:rPr lang="en-US" sz="2800" b="1" dirty="0">
                <a:solidFill>
                  <a:schemeClr val="tx1"/>
                </a:solidFill>
              </a:rPr>
              <a:t> </a:t>
            </a:r>
            <a:r>
              <a:rPr lang="en-US" sz="2800" dirty="0">
                <a:solidFill>
                  <a:schemeClr val="tx1"/>
                </a:solidFill>
              </a:rPr>
              <a:t>– “And he gave unto Moses, when he had made an end of communing with him up upon Mount Sinai, the two tables of testimony, tables of stone, written with the </a:t>
            </a:r>
            <a:r>
              <a:rPr lang="en-US" sz="2800" b="1" u="sng" dirty="0">
                <a:solidFill>
                  <a:srgbClr val="FFFF00"/>
                </a:solidFill>
              </a:rPr>
              <a:t>finger of God</a:t>
            </a:r>
            <a:r>
              <a:rPr lang="en-US" sz="2800" dirty="0">
                <a:solidFill>
                  <a:schemeClr val="tx1"/>
                </a:solidFill>
              </a:rPr>
              <a:t>.” (ASV)</a:t>
            </a:r>
          </a:p>
        </p:txBody>
      </p:sp>
    </p:spTree>
    <p:extLst>
      <p:ext uri="{BB962C8B-B14F-4D97-AF65-F5344CB8AC3E}">
        <p14:creationId xmlns:p14="http://schemas.microsoft.com/office/powerpoint/2010/main" val="3462688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136D7-136F-D49B-A271-BF8A890C7AF2}"/>
              </a:ext>
            </a:extLst>
          </p:cNvPr>
          <p:cNvSpPr>
            <a:spLocks noGrp="1"/>
          </p:cNvSpPr>
          <p:nvPr>
            <p:ph type="title"/>
          </p:nvPr>
        </p:nvSpPr>
        <p:spPr>
          <a:xfrm>
            <a:off x="685346" y="740882"/>
            <a:ext cx="7765322" cy="707886"/>
          </a:xfrm>
        </p:spPr>
        <p:txBody>
          <a:bodyPr>
            <a:spAutoFit/>
          </a:bodyPr>
          <a:lstStyle/>
          <a:p>
            <a:r>
              <a:rPr lang="en-US" dirty="0">
                <a:solidFill>
                  <a:schemeClr val="tx1"/>
                </a:solidFill>
              </a:rPr>
              <a:t>The Finger of God</a:t>
            </a:r>
          </a:p>
        </p:txBody>
      </p:sp>
      <p:sp>
        <p:nvSpPr>
          <p:cNvPr id="3" name="Content Placeholder 2">
            <a:extLst>
              <a:ext uri="{FF2B5EF4-FFF2-40B4-BE49-F238E27FC236}">
                <a16:creationId xmlns:a16="http://schemas.microsoft.com/office/drawing/2014/main" id="{91C0E757-C9D3-43BB-65A7-6F286C296B66}"/>
              </a:ext>
            </a:extLst>
          </p:cNvPr>
          <p:cNvSpPr>
            <a:spLocks noGrp="1"/>
          </p:cNvSpPr>
          <p:nvPr>
            <p:ph idx="1"/>
          </p:nvPr>
        </p:nvSpPr>
        <p:spPr>
          <a:xfrm>
            <a:off x="685346" y="1732450"/>
            <a:ext cx="7765322" cy="2840778"/>
          </a:xfrm>
          <a:effectLst/>
        </p:spPr>
        <p:txBody>
          <a:bodyPr>
            <a:spAutoFit/>
          </a:bodyPr>
          <a:lstStyle/>
          <a:p>
            <a:pPr marL="27675" indent="0">
              <a:buNone/>
            </a:pPr>
            <a:r>
              <a:rPr lang="en-US" sz="2800" b="1" dirty="0">
                <a:solidFill>
                  <a:srgbClr val="FFFF00"/>
                </a:solidFill>
              </a:rPr>
              <a:t>The Tables of Testimony – continued</a:t>
            </a:r>
          </a:p>
          <a:p>
            <a:r>
              <a:rPr lang="en-US" sz="2800" b="1" dirty="0">
                <a:solidFill>
                  <a:srgbClr val="FFFF00"/>
                </a:solidFill>
              </a:rPr>
              <a:t>Deuteronomy 9:10</a:t>
            </a:r>
            <a:r>
              <a:rPr lang="en-US" sz="2800" b="1" dirty="0">
                <a:solidFill>
                  <a:schemeClr val="tx1"/>
                </a:solidFill>
              </a:rPr>
              <a:t> – </a:t>
            </a:r>
            <a:r>
              <a:rPr lang="en-US" sz="2800" dirty="0">
                <a:solidFill>
                  <a:schemeClr val="tx1"/>
                </a:solidFill>
              </a:rPr>
              <a:t>“And Jehovah delivered unto me the two tables of stone written with the </a:t>
            </a:r>
            <a:r>
              <a:rPr lang="en-US" sz="2800" b="1" u="sng" dirty="0">
                <a:solidFill>
                  <a:srgbClr val="FFFF00"/>
                </a:solidFill>
              </a:rPr>
              <a:t>finger of God</a:t>
            </a:r>
            <a:r>
              <a:rPr lang="en-US" sz="2800" dirty="0">
                <a:solidFill>
                  <a:schemeClr val="tx1"/>
                </a:solidFill>
              </a:rPr>
              <a:t>, and on them was written according to all the words, which Jehovah spake with you in the day of the assembly.” (ASV)</a:t>
            </a:r>
          </a:p>
        </p:txBody>
      </p:sp>
    </p:spTree>
    <p:extLst>
      <p:ext uri="{BB962C8B-B14F-4D97-AF65-F5344CB8AC3E}">
        <p14:creationId xmlns:p14="http://schemas.microsoft.com/office/powerpoint/2010/main" val="955186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A8F09-3629-DFF5-CAAA-3815910F0F6C}"/>
              </a:ext>
            </a:extLst>
          </p:cNvPr>
          <p:cNvSpPr>
            <a:spLocks noGrp="1"/>
          </p:cNvSpPr>
          <p:nvPr>
            <p:ph type="title"/>
          </p:nvPr>
        </p:nvSpPr>
        <p:spPr>
          <a:xfrm>
            <a:off x="685346" y="740882"/>
            <a:ext cx="7765322" cy="707886"/>
          </a:xfrm>
        </p:spPr>
        <p:txBody>
          <a:bodyPr>
            <a:spAutoFit/>
          </a:bodyPr>
          <a:lstStyle/>
          <a:p>
            <a:r>
              <a:rPr lang="en-US" dirty="0">
                <a:solidFill>
                  <a:schemeClr val="tx1"/>
                </a:solidFill>
              </a:rPr>
              <a:t>The Finger of God</a:t>
            </a:r>
          </a:p>
        </p:txBody>
      </p:sp>
      <p:sp>
        <p:nvSpPr>
          <p:cNvPr id="3" name="Content Placeholder 2">
            <a:extLst>
              <a:ext uri="{FF2B5EF4-FFF2-40B4-BE49-F238E27FC236}">
                <a16:creationId xmlns:a16="http://schemas.microsoft.com/office/drawing/2014/main" id="{4B63DB61-9F95-5A09-54EB-99C3447320A7}"/>
              </a:ext>
            </a:extLst>
          </p:cNvPr>
          <p:cNvSpPr>
            <a:spLocks noGrp="1"/>
          </p:cNvSpPr>
          <p:nvPr>
            <p:ph idx="1"/>
          </p:nvPr>
        </p:nvSpPr>
        <p:spPr>
          <a:xfrm>
            <a:off x="685346" y="1732450"/>
            <a:ext cx="7765322" cy="3167021"/>
          </a:xfrm>
          <a:effectLst/>
        </p:spPr>
        <p:txBody>
          <a:bodyPr>
            <a:spAutoFit/>
          </a:bodyPr>
          <a:lstStyle/>
          <a:p>
            <a:pPr marL="27675" indent="0">
              <a:buNone/>
            </a:pPr>
            <a:r>
              <a:rPr lang="en-US" sz="2800" b="1" dirty="0">
                <a:solidFill>
                  <a:srgbClr val="FFFF00"/>
                </a:solidFill>
              </a:rPr>
              <a:t>Jesus casts out Demons (Luke 11:14-20)</a:t>
            </a:r>
          </a:p>
          <a:p>
            <a:r>
              <a:rPr lang="en-US" sz="2800" dirty="0">
                <a:solidFill>
                  <a:schemeClr val="tx1"/>
                </a:solidFill>
              </a:rPr>
              <a:t>Jesus is casting out a demon that is dumb</a:t>
            </a:r>
          </a:p>
          <a:p>
            <a:r>
              <a:rPr lang="en-US" sz="2800" dirty="0">
                <a:solidFill>
                  <a:schemeClr val="tx1"/>
                </a:solidFill>
              </a:rPr>
              <a:t>Some of the witnesses to this miracle speak against him</a:t>
            </a:r>
          </a:p>
          <a:p>
            <a:r>
              <a:rPr lang="en-US" sz="2800" dirty="0">
                <a:solidFill>
                  <a:schemeClr val="tx1"/>
                </a:solidFill>
              </a:rPr>
              <a:t>Jesus points out the absurdity and inconsistency of their claims</a:t>
            </a:r>
          </a:p>
        </p:txBody>
      </p:sp>
    </p:spTree>
    <p:extLst>
      <p:ext uri="{BB962C8B-B14F-4D97-AF65-F5344CB8AC3E}">
        <p14:creationId xmlns:p14="http://schemas.microsoft.com/office/powerpoint/2010/main" val="348025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13307-7A17-2186-16BC-5B8E478CBA64}"/>
              </a:ext>
            </a:extLst>
          </p:cNvPr>
          <p:cNvSpPr>
            <a:spLocks noGrp="1"/>
          </p:cNvSpPr>
          <p:nvPr>
            <p:ph type="title"/>
          </p:nvPr>
        </p:nvSpPr>
        <p:spPr>
          <a:xfrm>
            <a:off x="685346" y="740882"/>
            <a:ext cx="7765322" cy="707886"/>
          </a:xfrm>
        </p:spPr>
        <p:txBody>
          <a:bodyPr>
            <a:spAutoFit/>
          </a:bodyPr>
          <a:lstStyle/>
          <a:p>
            <a:r>
              <a:rPr lang="en-US" dirty="0">
                <a:solidFill>
                  <a:schemeClr val="tx1"/>
                </a:solidFill>
              </a:rPr>
              <a:t>The Finger of God</a:t>
            </a:r>
          </a:p>
        </p:txBody>
      </p:sp>
      <p:sp>
        <p:nvSpPr>
          <p:cNvPr id="3" name="Content Placeholder 2">
            <a:extLst>
              <a:ext uri="{FF2B5EF4-FFF2-40B4-BE49-F238E27FC236}">
                <a16:creationId xmlns:a16="http://schemas.microsoft.com/office/drawing/2014/main" id="{4DE9DAA7-FA5A-255E-3CAC-629B27C98982}"/>
              </a:ext>
            </a:extLst>
          </p:cNvPr>
          <p:cNvSpPr>
            <a:spLocks noGrp="1"/>
          </p:cNvSpPr>
          <p:nvPr>
            <p:ph idx="1"/>
          </p:nvPr>
        </p:nvSpPr>
        <p:spPr>
          <a:xfrm>
            <a:off x="685346" y="1732450"/>
            <a:ext cx="7765322" cy="2840778"/>
          </a:xfrm>
          <a:effectLst/>
        </p:spPr>
        <p:txBody>
          <a:bodyPr>
            <a:spAutoFit/>
          </a:bodyPr>
          <a:lstStyle/>
          <a:p>
            <a:r>
              <a:rPr lang="en-US" sz="2800" b="1" dirty="0">
                <a:solidFill>
                  <a:srgbClr val="FFFF00"/>
                </a:solidFill>
              </a:rPr>
              <a:t>Luke 11:20</a:t>
            </a:r>
            <a:r>
              <a:rPr lang="en-US" sz="2800" b="1" dirty="0">
                <a:solidFill>
                  <a:schemeClr val="tx1"/>
                </a:solidFill>
              </a:rPr>
              <a:t> – </a:t>
            </a:r>
            <a:r>
              <a:rPr lang="en-US" sz="2800" dirty="0">
                <a:solidFill>
                  <a:schemeClr val="tx1"/>
                </a:solidFill>
              </a:rPr>
              <a:t>“But if I by the </a:t>
            </a:r>
            <a:r>
              <a:rPr lang="en-US" sz="2800" b="1" u="sng" dirty="0">
                <a:solidFill>
                  <a:srgbClr val="FFFF00"/>
                </a:solidFill>
              </a:rPr>
              <a:t>finger of God</a:t>
            </a:r>
            <a:r>
              <a:rPr lang="en-US" sz="2800" dirty="0">
                <a:solidFill>
                  <a:schemeClr val="tx1"/>
                </a:solidFill>
              </a:rPr>
              <a:t> cast out demons, then is the kingdom of God come upon you.” (ASV)</a:t>
            </a:r>
          </a:p>
          <a:p>
            <a:r>
              <a:rPr lang="en-US" sz="2800" b="1" dirty="0">
                <a:solidFill>
                  <a:srgbClr val="FFFF00"/>
                </a:solidFill>
              </a:rPr>
              <a:t>Matthew 12:28</a:t>
            </a:r>
            <a:r>
              <a:rPr lang="en-US" sz="2800" b="1" dirty="0">
                <a:solidFill>
                  <a:schemeClr val="tx1"/>
                </a:solidFill>
              </a:rPr>
              <a:t> – </a:t>
            </a:r>
            <a:r>
              <a:rPr lang="en-US" sz="2800" dirty="0">
                <a:solidFill>
                  <a:schemeClr val="tx1"/>
                </a:solidFill>
              </a:rPr>
              <a:t>“But if I by the </a:t>
            </a:r>
            <a:r>
              <a:rPr lang="en-US" sz="2800" b="1" u="sng" dirty="0">
                <a:solidFill>
                  <a:srgbClr val="FFFF00"/>
                </a:solidFill>
              </a:rPr>
              <a:t>Spirit of God</a:t>
            </a:r>
            <a:r>
              <a:rPr lang="en-US" sz="2800" dirty="0">
                <a:solidFill>
                  <a:schemeClr val="tx1"/>
                </a:solidFill>
              </a:rPr>
              <a:t> cast out demons, then is the kingdom of God come upon you.” (ASV)</a:t>
            </a:r>
          </a:p>
        </p:txBody>
      </p:sp>
    </p:spTree>
    <p:extLst>
      <p:ext uri="{BB962C8B-B14F-4D97-AF65-F5344CB8AC3E}">
        <p14:creationId xmlns:p14="http://schemas.microsoft.com/office/powerpoint/2010/main" val="3421311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ate">
  <a:themeElements>
    <a:clrScheme name="Slate">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TM04033929[[fn=Slate]]</Template>
  <TotalTime>933</TotalTime>
  <Words>1495</Words>
  <Application>Microsoft Office PowerPoint</Application>
  <PresentationFormat>On-screen Show (4:3)</PresentationFormat>
  <Paragraphs>153</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Calisto MT</vt:lpstr>
      <vt:lpstr>Wingdings</vt:lpstr>
      <vt:lpstr>Wingdings 2</vt:lpstr>
      <vt:lpstr>Slate</vt:lpstr>
      <vt:lpstr>The Finger of God</vt:lpstr>
      <vt:lpstr>The Finger of God</vt:lpstr>
      <vt:lpstr>The Finger of God</vt:lpstr>
      <vt:lpstr>The Finger of God</vt:lpstr>
      <vt:lpstr>The Finger of God</vt:lpstr>
      <vt:lpstr>The Finger of God</vt:lpstr>
      <vt:lpstr>The Finger of God</vt:lpstr>
      <vt:lpstr>The Finger of God</vt:lpstr>
      <vt:lpstr>The Finger of God</vt:lpstr>
      <vt:lpstr>The Finger of God</vt:lpstr>
      <vt:lpstr>The Finger of God Today</vt:lpstr>
      <vt:lpstr>The Finger of God Today</vt:lpstr>
      <vt:lpstr>Miracles in the New Testament</vt:lpstr>
      <vt:lpstr>Miracles in the New Testament</vt:lpstr>
      <vt:lpstr>Miracles Today</vt:lpstr>
      <vt:lpstr>Miracles today</vt:lpstr>
      <vt:lpstr>The Finger of God Today – Creation</vt:lpstr>
      <vt:lpstr>The Finger of God – Creation</vt:lpstr>
      <vt:lpstr>The Finger of God – Providence</vt:lpstr>
      <vt:lpstr>The Finger of God – Providence</vt:lpstr>
      <vt:lpstr>The Finger of God – Providence</vt:lpstr>
      <vt:lpstr>The Finger of God – Providence</vt:lpstr>
      <vt:lpstr>The Finger of God – Providence</vt:lpstr>
      <vt:lpstr>The Finger of God – Providence</vt:lpstr>
      <vt:lpstr>The Finger of God – Preservation</vt:lpstr>
      <vt:lpstr>The Finger of God – Preservation</vt:lpstr>
      <vt:lpstr>The Finger of God – Conclusion</vt:lpstr>
      <vt:lpstr>The Invitation</vt:lpstr>
      <vt:lpstr>The Plan</vt:lpstr>
      <vt:lpstr>The Plan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Hicks</dc:creator>
  <cp:lastModifiedBy>Richard Lidh</cp:lastModifiedBy>
  <cp:revision>73</cp:revision>
  <cp:lastPrinted>2022-07-11T03:51:10Z</cp:lastPrinted>
  <dcterms:created xsi:type="dcterms:W3CDTF">2022-06-25T04:12:53Z</dcterms:created>
  <dcterms:modified xsi:type="dcterms:W3CDTF">2022-07-11T03:52:02Z</dcterms:modified>
</cp:coreProperties>
</file>